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9ADEAEB-72DE-40A8-8D8C-2E6ED755BF0E}" type="datetimeFigureOut">
              <a:rPr lang="ru-RU" smtClean="0"/>
              <a:t>19.02.2014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99489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ADEAEB-72DE-40A8-8D8C-2E6ED755BF0E}" type="datetimeFigureOut">
              <a:rPr lang="ru-RU" smtClean="0"/>
              <a:t>19.02.2014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126621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ADEAEB-72DE-40A8-8D8C-2E6ED755BF0E}" type="datetimeFigureOut">
              <a:rPr lang="ru-RU" smtClean="0"/>
              <a:t>19.02.2014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BA0EFD-391E-42E6-9759-DD38660B60B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255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9ADEAEB-72DE-40A8-8D8C-2E6ED755BF0E}" type="datetimeFigureOut">
              <a:rPr lang="ru-RU" smtClean="0"/>
              <a:t>19.02.2014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1162032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9ADEAEB-72DE-40A8-8D8C-2E6ED755BF0E}" type="datetimeFigureOut">
              <a:rPr lang="ru-RU" smtClean="0"/>
              <a:t>19.02.2014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BA0EFD-391E-42E6-9759-DD38660B60B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898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9ADEAEB-72DE-40A8-8D8C-2E6ED755BF0E}" type="datetimeFigureOut">
              <a:rPr lang="ru-RU" smtClean="0"/>
              <a:t>19.02.2014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244303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9ADEAEB-72DE-40A8-8D8C-2E6ED755BF0E}" type="datetimeFigureOut">
              <a:rPr lang="ru-RU" smtClean="0"/>
              <a:t>19.02.2014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67879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9ADEAEB-72DE-40A8-8D8C-2E6ED755BF0E}" type="datetimeFigureOut">
              <a:rPr lang="ru-RU" smtClean="0"/>
              <a:t>19.02.2014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192976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9ADEAEB-72DE-40A8-8D8C-2E6ED755BF0E}" type="datetimeFigureOut">
              <a:rPr lang="ru-RU" smtClean="0"/>
              <a:t>19.02.2014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43654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9ADEAEB-72DE-40A8-8D8C-2E6ED755BF0E}" type="datetimeFigureOut">
              <a:rPr lang="ru-RU" smtClean="0"/>
              <a:t>19.02.2014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225634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9ADEAEB-72DE-40A8-8D8C-2E6ED755BF0E}" type="datetimeFigureOut">
              <a:rPr lang="ru-RU" smtClean="0"/>
              <a:t>19.02.2014</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215563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9ADEAEB-72DE-40A8-8D8C-2E6ED755BF0E}" type="datetimeFigureOut">
              <a:rPr lang="ru-RU" smtClean="0"/>
              <a:t>19.02.2014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74582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9ADEAEB-72DE-40A8-8D8C-2E6ED755BF0E}" type="datetimeFigureOut">
              <a:rPr lang="ru-RU" smtClean="0"/>
              <a:t>19.02.2014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71184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DEAEB-72DE-40A8-8D8C-2E6ED755BF0E}" type="datetimeFigureOut">
              <a:rPr lang="ru-RU" smtClean="0"/>
              <a:t>19.02.2014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324451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9ADEAEB-72DE-40A8-8D8C-2E6ED755BF0E}" type="datetimeFigureOut">
              <a:rPr lang="ru-RU" smtClean="0"/>
              <a:t>19.02.2014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170881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9ADEAEB-72DE-40A8-8D8C-2E6ED755BF0E}" type="datetimeFigureOut">
              <a:rPr lang="ru-RU" smtClean="0"/>
              <a:t>19.02.2014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BA0EFD-391E-42E6-9759-DD38660B60BC}" type="slidenum">
              <a:rPr lang="ru-RU" smtClean="0"/>
              <a:t>‹#›</a:t>
            </a:fld>
            <a:endParaRPr lang="ru-RU"/>
          </a:p>
        </p:txBody>
      </p:sp>
    </p:spTree>
    <p:extLst>
      <p:ext uri="{BB962C8B-B14F-4D97-AF65-F5344CB8AC3E}">
        <p14:creationId xmlns:p14="http://schemas.microsoft.com/office/powerpoint/2010/main" val="280661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ADEAEB-72DE-40A8-8D8C-2E6ED755BF0E}" type="datetimeFigureOut">
              <a:rPr lang="ru-RU" smtClean="0"/>
              <a:t>19.02.2014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BA0EFD-391E-42E6-9759-DD38660B60BC}" type="slidenum">
              <a:rPr lang="ru-RU" smtClean="0"/>
              <a:t>‹#›</a:t>
            </a:fld>
            <a:endParaRPr lang="ru-RU"/>
          </a:p>
        </p:txBody>
      </p:sp>
    </p:spTree>
    <p:extLst>
      <p:ext uri="{BB962C8B-B14F-4D97-AF65-F5344CB8AC3E}">
        <p14:creationId xmlns:p14="http://schemas.microsoft.com/office/powerpoint/2010/main" val="387628860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CC%E0%F1%EB%E5%ED%E8%F6%E0#cite_note-27" TargetMode="External"/><Relationship Id="rId2" Type="http://schemas.openxmlformats.org/officeDocument/2006/relationships/hyperlink" Target="http://ru.wikipedia.org/wiki/%D0%9A%D1%83%D0%BB%D0%B0%D1%87%D0%BD%D1%8B%D0%B9_%D0%B1%D0%BE%D0%B9" TargetMode="External"/><Relationship Id="rId1" Type="http://schemas.openxmlformats.org/officeDocument/2006/relationships/slideLayout" Target="../slideLayouts/slideLayout2.xml"/><Relationship Id="rId6" Type="http://schemas.openxmlformats.org/officeDocument/2006/relationships/hyperlink" Target="http://ru.wikipedia.org/wiki/%CC%E0%F1%EB%E5%ED%E8%F6%E0#cite_note-29" TargetMode="External"/><Relationship Id="rId5" Type="http://schemas.openxmlformats.org/officeDocument/2006/relationships/hyperlink" Target="http://ru.wikipedia.org/wiki/%CC%E0%F1%EB%E5%ED%E8%F6%E0#cite_note-28" TargetMode="External"/><Relationship Id="rId4" Type="http://schemas.openxmlformats.org/officeDocument/2006/relationships/hyperlink" Target="http://ru.wikipedia.org/wiki/%D0%92%D0%B7%D1%8F%D1%82%D0%B8%D0%B5_%D1%81%D0%BD%D0%B5%D0%B6%D0%BD%D0%BE%D0%B3%D0%BE_%D0%B3%D0%BE%D1%80%D0%BE%D0%B4%D0%BA%D0%B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7%D0%BE%D0%BB%D0%BE%D0%B2%D0%BA%D0%B0" TargetMode="External"/><Relationship Id="rId2" Type="http://schemas.openxmlformats.org/officeDocument/2006/relationships/hyperlink" Target="http://ru.wikipedia.org/wiki/%D0%9D%D0%B5%D0%B2%D0%B5%D1%81%D1%82%D0%BA%D0%B0" TargetMode="External"/><Relationship Id="rId1" Type="http://schemas.openxmlformats.org/officeDocument/2006/relationships/slideLayout" Target="../slideLayouts/slideLayout2.xml"/><Relationship Id="rId4" Type="http://schemas.openxmlformats.org/officeDocument/2006/relationships/hyperlink" Target="http://ru.wikipedia.org/wiki/%CC%E0%F1%EB%E5%ED%E8%F6%E0#cite_note-znaikak.ru-3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CC%E0%F1%EB%E5%ED%E8%F6%E0#cite_note-znaikak.ru-33" TargetMode="External"/><Relationship Id="rId7" Type="http://schemas.openxmlformats.org/officeDocument/2006/relationships/image" Target="../media/image7.png"/><Relationship Id="rId2" Type="http://schemas.openxmlformats.org/officeDocument/2006/relationships/hyperlink" Target="http://ru.wikipedia.org/wiki/%D0%97%D0%B0%D0%B3%D0%BE%D0%B2%D0%B5%D0%BD%D1%8C%D0%B5" TargetMode="External"/><Relationship Id="rId1" Type="http://schemas.openxmlformats.org/officeDocument/2006/relationships/slideLayout" Target="../slideLayouts/slideLayout2.xml"/><Relationship Id="rId6" Type="http://schemas.openxmlformats.org/officeDocument/2006/relationships/hyperlink" Target="http://ru.wikipedia.org/wiki/%CC%E0%F1%EB%E5%ED%E8%F6%E0#cite_note-autogenerated1-35" TargetMode="External"/><Relationship Id="rId5" Type="http://schemas.openxmlformats.org/officeDocument/2006/relationships/hyperlink" Target="http://ru.wikipedia.org/wiki/%CC%E0%F1%EB%E5%ED%E8%F6%E0#cite_note-39" TargetMode="External"/><Relationship Id="rId4" Type="http://schemas.openxmlformats.org/officeDocument/2006/relationships/hyperlink" Target="http://ru.wikipedia.org/wiki/%CC%E0%F1%EB%E5%ED%E8%F6%E0#cite_note-.D0.94.D1.83.D0.B1.D1.80.D0.BE.D0.B2.D1.81.D0.BA.D0.B8.D0.B9.E2.80.941870.E2.80.94.E2.80.9443-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CC%E0%F1%EB%E5%ED%E8%F6%E0#cite_note-22" TargetMode="External"/><Relationship Id="rId2" Type="http://schemas.openxmlformats.org/officeDocument/2006/relationships/hyperlink" Target="http://ru.wikipedia.org/wiki/%CC%E0%F1%EB%E5%ED%E8%F6%E0#cite_note-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A1%D0%B2%D0%B5%D0%BA%D1%80%D0%BE%D0%B2%D1%8C" TargetMode="External"/><Relationship Id="rId2" Type="http://schemas.openxmlformats.org/officeDocument/2006/relationships/hyperlink" Target="http://ru.wikipedia.org/wiki/%D0%A1%D0%B2%D0%B5%D0%BA%D0%BE%D1%80" TargetMode="External"/><Relationship Id="rId1" Type="http://schemas.openxmlformats.org/officeDocument/2006/relationships/slideLayout" Target="../slideLayouts/slideLayout2.xml"/><Relationship Id="rId4" Type="http://schemas.openxmlformats.org/officeDocument/2006/relationships/hyperlink" Target="http://ru.wikipedia.org/wiki/%D0%91%D0%B0%D0%BB%D0%B0%D0%B3%D0%B0%D0%B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D0%A1%D0%B2%D0%B0%D1%82%D0%BE%D0%B2%D1%81%D1%82%D0%B2%D0%BE_%D0%BF%D0%BE-%D1%80%D1%83%D1%81%D1%81%D0%BA%D0%B8" TargetMode="External"/><Relationship Id="rId2" Type="http://schemas.openxmlformats.org/officeDocument/2006/relationships/hyperlink" Target="http://ru.wikipedia.org/wiki/%D0%A1%D0%BC%D0%BE%D1%82%D1%80%D0%B8%D0%BD%D1%8B" TargetMode="External"/><Relationship Id="rId1" Type="http://schemas.openxmlformats.org/officeDocument/2006/relationships/slideLayout" Target="../slideLayouts/slideLayout2.xml"/><Relationship Id="rId4" Type="http://schemas.openxmlformats.org/officeDocument/2006/relationships/hyperlink" Target="http://ru.wikipedia.org/wiki/%D0%9A%D1%80%D0%B0%D1%81%D0%BD%D0%B0%D1%8F_%D0%B3%D0%BE%D1%80%D0%BA%D0%B0_(%D0%BF%D1%80%D0%B0%D0%B7%D0%B4%D0%BD%D0%B8%D0%B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A2%D1%91%D1%89%D0%B0" TargetMode="External"/><Relationship Id="rId2" Type="http://schemas.openxmlformats.org/officeDocument/2006/relationships/hyperlink" Target="http://ru.wikipedia.org/wiki/%D0%97%D1%8F%D1%82%D1%8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lnSpcReduction="10000"/>
          </a:bodyPr>
          <a:lstStyle/>
          <a:p>
            <a:r>
              <a:rPr lang="ru-RU" dirty="0" smtClean="0"/>
              <a:t>Подготовила </a:t>
            </a:r>
          </a:p>
          <a:p>
            <a:r>
              <a:rPr lang="ru-RU" dirty="0" smtClean="0"/>
              <a:t>воспитатель ГБОУ д/с №2651</a:t>
            </a:r>
          </a:p>
          <a:p>
            <a:r>
              <a:rPr lang="ru-RU" dirty="0" smtClean="0"/>
              <a:t>Старостина </a:t>
            </a:r>
            <a:r>
              <a:rPr lang="ru-RU" smtClean="0"/>
              <a:t>Вера Васильевна</a:t>
            </a:r>
            <a:endParaRPr lang="ru-RU" dirty="0"/>
          </a:p>
        </p:txBody>
      </p:sp>
      <p:pic>
        <p:nvPicPr>
          <p:cNvPr id="4" name="Рисунок 3"/>
          <p:cNvPicPr>
            <a:picLocks noChangeAspect="1"/>
          </p:cNvPicPr>
          <p:nvPr/>
        </p:nvPicPr>
        <p:blipFill>
          <a:blip r:embed="rId2"/>
          <a:stretch>
            <a:fillRect/>
          </a:stretch>
        </p:blipFill>
        <p:spPr>
          <a:xfrm>
            <a:off x="3240314" y="745952"/>
            <a:ext cx="5970992" cy="3836805"/>
          </a:xfrm>
          <a:prstGeom prst="rect">
            <a:avLst/>
          </a:prstGeom>
        </p:spPr>
      </p:pic>
    </p:spTree>
    <p:extLst>
      <p:ext uri="{BB962C8B-B14F-4D97-AF65-F5344CB8AC3E}">
        <p14:creationId xmlns:p14="http://schemas.microsoft.com/office/powerpoint/2010/main" val="1126709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Четверг — разгул</a:t>
            </a:r>
            <a:br>
              <a:rPr lang="ru-RU" b="1" dirty="0"/>
            </a:br>
            <a:endParaRPr lang="ru-RU" dirty="0"/>
          </a:p>
        </p:txBody>
      </p:sp>
      <p:sp>
        <p:nvSpPr>
          <p:cNvPr id="3" name="Объект 2"/>
          <p:cNvSpPr>
            <a:spLocks noGrp="1"/>
          </p:cNvSpPr>
          <p:nvPr>
            <p:ph idx="1"/>
          </p:nvPr>
        </p:nvSpPr>
        <p:spPr/>
        <p:txBody>
          <a:bodyPr>
            <a:normAutofit lnSpcReduction="10000"/>
          </a:bodyPr>
          <a:lstStyle/>
          <a:p>
            <a:r>
              <a:rPr lang="ru-RU" dirty="0">
                <a:solidFill>
                  <a:srgbClr val="000000"/>
                </a:solidFill>
                <a:latin typeface="Arial" panose="020B0604020202020204" pitchFamily="34" charset="0"/>
              </a:rPr>
              <a:t>С этого дня начиналась Широкая Масленица, хозяйственные работы прекращались, празднования разворачивались во всю ширь. Народ предавался всевозможным потехам, устраивались катания на лошадях, </a:t>
            </a:r>
            <a:r>
              <a:rPr lang="ru-RU" dirty="0">
                <a:solidFill>
                  <a:srgbClr val="0B0080"/>
                </a:solidFill>
                <a:latin typeface="Arial" panose="020B0604020202020204" pitchFamily="34" charset="0"/>
                <a:hlinkClick r:id="rId2" tooltip="Кулачный бой"/>
              </a:rPr>
              <a:t>кулачные бои</a:t>
            </a:r>
            <a:r>
              <a:rPr lang="ru-RU" baseline="30000" dirty="0">
                <a:solidFill>
                  <a:srgbClr val="0B0080"/>
                </a:solidFill>
                <a:latin typeface="Arial" panose="020B0604020202020204" pitchFamily="34" charset="0"/>
                <a:hlinkClick r:id="rId3"/>
              </a:rPr>
              <a:t>[27]</a:t>
            </a:r>
            <a:r>
              <a:rPr lang="ru-RU" dirty="0">
                <a:solidFill>
                  <a:srgbClr val="000000"/>
                </a:solidFill>
                <a:latin typeface="Arial" panose="020B0604020202020204" pitchFamily="34" charset="0"/>
              </a:rPr>
              <a:t>, различные соревнования, которые завершались шумными пирушками. Главное действие в четверг — штурм и дальнейший </a:t>
            </a:r>
            <a:r>
              <a:rPr lang="ru-RU" dirty="0">
                <a:solidFill>
                  <a:srgbClr val="0B0080"/>
                </a:solidFill>
                <a:latin typeface="Arial" panose="020B0604020202020204" pitchFamily="34" charset="0"/>
                <a:hlinkClick r:id="rId4" tooltip="Взятие снежного городка"/>
              </a:rPr>
              <a:t>захват снежного городка</a:t>
            </a:r>
            <a:r>
              <a:rPr lang="ru-RU" baseline="30000" dirty="0">
                <a:solidFill>
                  <a:srgbClr val="0B0080"/>
                </a:solidFill>
                <a:latin typeface="Arial" panose="020B0604020202020204" pitchFamily="34" charset="0"/>
                <a:hlinkClick r:id="rId5"/>
              </a:rPr>
              <a:t>[28]</a:t>
            </a:r>
            <a:r>
              <a:rPr lang="ru-RU" dirty="0">
                <a:solidFill>
                  <a:srgbClr val="000000"/>
                </a:solidFill>
                <a:latin typeface="Arial" panose="020B0604020202020204" pitchFamily="34" charset="0"/>
              </a:rPr>
              <a:t>. Смысл широкого четверга, как и всей Масленицы — выплеск накопившейся за зиму негативной энергии и разрешение различных конфликтов между людьми</a:t>
            </a:r>
            <a:r>
              <a:rPr lang="ru-RU" baseline="30000" dirty="0">
                <a:solidFill>
                  <a:srgbClr val="0B0080"/>
                </a:solidFill>
                <a:latin typeface="Arial" panose="020B0604020202020204" pitchFamily="34" charset="0"/>
                <a:hlinkClick r:id="rId6"/>
              </a:rPr>
              <a:t>[29]</a:t>
            </a:r>
            <a:r>
              <a:rPr lang="ru-RU" dirty="0">
                <a:solidFill>
                  <a:srgbClr val="000000"/>
                </a:solidFill>
                <a:latin typeface="Arial" panose="020B0604020202020204" pitchFamily="34" charset="0"/>
              </a:rPr>
              <a:t>.</a:t>
            </a:r>
          </a:p>
          <a:p>
            <a:r>
              <a:rPr lang="ru-RU" dirty="0">
                <a:solidFill>
                  <a:srgbClr val="000000"/>
                </a:solidFill>
                <a:latin typeface="Arial" panose="020B0604020202020204" pitchFamily="34" charset="0"/>
              </a:rPr>
              <a:t>Масленичные гуляния повсеместно сопровождались разведением костров и ритуальными прыжками через огонь. Отличительной чертой гуляний были масленичные песни. «На Масленую огонь палят. Палят костры, и тут, и там. Бабы в широких юбках перепрыгивают через костры, и мужики </a:t>
            </a:r>
            <a:r>
              <a:rPr lang="ru-RU" dirty="0" err="1">
                <a:solidFill>
                  <a:srgbClr val="000000"/>
                </a:solidFill>
                <a:latin typeface="Arial" panose="020B0604020202020204" pitchFamily="34" charset="0"/>
              </a:rPr>
              <a:t>прыгають</a:t>
            </a:r>
            <a:r>
              <a:rPr lang="ru-RU" dirty="0">
                <a:solidFill>
                  <a:srgbClr val="000000"/>
                </a:solidFill>
                <a:latin typeface="Arial" panose="020B0604020202020204" pitchFamily="34" charset="0"/>
              </a:rPr>
              <a:t>. Мы вот вали (валежник) насобираем и поём:</a:t>
            </a:r>
          </a:p>
          <a:p>
            <a:endParaRPr lang="ru-RU" dirty="0"/>
          </a:p>
        </p:txBody>
      </p:sp>
    </p:spTree>
    <p:extLst>
      <p:ext uri="{BB962C8B-B14F-4D97-AF65-F5344CB8AC3E}">
        <p14:creationId xmlns:p14="http://schemas.microsoft.com/office/powerpoint/2010/main" val="428741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Пятница — тёщины вечёрки</a:t>
            </a:r>
            <a:br>
              <a:rPr lang="ru-RU" b="1" dirty="0"/>
            </a:br>
            <a:endParaRPr lang="ru-RU" dirty="0"/>
          </a:p>
        </p:txBody>
      </p:sp>
      <p:sp>
        <p:nvSpPr>
          <p:cNvPr id="3" name="Объект 2"/>
          <p:cNvSpPr>
            <a:spLocks noGrp="1"/>
          </p:cNvSpPr>
          <p:nvPr>
            <p:ph idx="1"/>
          </p:nvPr>
        </p:nvSpPr>
        <p:spPr/>
        <p:txBody>
          <a:bodyPr/>
          <a:lstStyle/>
          <a:p>
            <a:r>
              <a:rPr lang="ru-RU" dirty="0">
                <a:solidFill>
                  <a:srgbClr val="000000"/>
                </a:solidFill>
                <a:latin typeface="Arial" panose="020B0604020202020204" pitchFamily="34" charset="0"/>
              </a:rPr>
              <a:t>В этот день с ответным визитом тёща приходила в гости к зятю. Блины в этот день пекла дочь — жена зятя. Тёща приходила в гости со своими родственниками и подругами. Зять должен был продемонстрировать своё расположение к тёще и её близким.</a:t>
            </a:r>
            <a:endParaRPr lang="ru-RU" dirty="0"/>
          </a:p>
        </p:txBody>
      </p:sp>
    </p:spTree>
    <p:extLst>
      <p:ext uri="{BB962C8B-B14F-4D97-AF65-F5344CB8AC3E}">
        <p14:creationId xmlns:p14="http://schemas.microsoft.com/office/powerpoint/2010/main" val="89973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Суббота — </a:t>
            </a:r>
            <a:r>
              <a:rPr lang="ru-RU" b="1" dirty="0" err="1"/>
              <a:t>золовкины</a:t>
            </a:r>
            <a:r>
              <a:rPr lang="ru-RU" b="1" dirty="0"/>
              <a:t> посиделки</a:t>
            </a:r>
            <a:br>
              <a:rPr lang="ru-RU" b="1" dirty="0"/>
            </a:br>
            <a:endParaRPr lang="ru-RU" dirty="0"/>
          </a:p>
        </p:txBody>
      </p:sp>
      <p:sp>
        <p:nvSpPr>
          <p:cNvPr id="3" name="Объект 2"/>
          <p:cNvSpPr>
            <a:spLocks noGrp="1"/>
          </p:cNvSpPr>
          <p:nvPr>
            <p:ph idx="1"/>
          </p:nvPr>
        </p:nvSpPr>
        <p:spPr/>
        <p:txBody>
          <a:bodyPr/>
          <a:lstStyle/>
          <a:p>
            <a:r>
              <a:rPr lang="ru-RU" dirty="0"/>
              <a:t>Молодые </a:t>
            </a:r>
            <a:r>
              <a:rPr lang="ru-RU" dirty="0">
                <a:hlinkClick r:id="rId2" tooltip="Невестка"/>
              </a:rPr>
              <a:t>невестки</a:t>
            </a:r>
            <a:r>
              <a:rPr lang="ru-RU" dirty="0"/>
              <a:t> приглашали в гости к себе </a:t>
            </a:r>
            <a:r>
              <a:rPr lang="ru-RU" dirty="0">
                <a:hlinkClick r:id="rId3" tooltip="Золовка"/>
              </a:rPr>
              <a:t>золовок</a:t>
            </a:r>
            <a:r>
              <a:rPr lang="ru-RU" dirty="0"/>
              <a:t> и других родственников мужа. Если золовка была не замужем, то невестка приглашала своих незамужних подруг, если сестры мужа уже были замужние, то невестка звала свою замужнюю родню. Невестка должна была подарить золовке какой-нибудь подарок</a:t>
            </a:r>
            <a:r>
              <a:rPr lang="ru-RU" baseline="30000" dirty="0">
                <a:hlinkClick r:id="rId4"/>
              </a:rPr>
              <a:t>[33]</a:t>
            </a:r>
            <a:r>
              <a:rPr lang="ru-RU" dirty="0"/>
              <a:t>.</a:t>
            </a:r>
          </a:p>
        </p:txBody>
      </p:sp>
    </p:spTree>
    <p:extLst>
      <p:ext uri="{BB962C8B-B14F-4D97-AF65-F5344CB8AC3E}">
        <p14:creationId xmlns:p14="http://schemas.microsoft.com/office/powerpoint/2010/main" val="335748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Воскресенье — проводы</a:t>
            </a:r>
            <a:br>
              <a:rPr lang="ru-RU" b="1" dirty="0"/>
            </a:br>
            <a:endParaRPr lang="ru-RU" dirty="0"/>
          </a:p>
        </p:txBody>
      </p:sp>
      <p:sp>
        <p:nvSpPr>
          <p:cNvPr id="3" name="Объект 2"/>
          <p:cNvSpPr>
            <a:spLocks noGrp="1"/>
          </p:cNvSpPr>
          <p:nvPr>
            <p:ph idx="1"/>
          </p:nvPr>
        </p:nvSpPr>
        <p:spPr>
          <a:xfrm>
            <a:off x="1721225" y="1264555"/>
            <a:ext cx="9783388" cy="5415944"/>
          </a:xfrm>
        </p:spPr>
        <p:txBody>
          <a:bodyPr/>
          <a:lstStyle/>
          <a:p>
            <a:r>
              <a:rPr lang="ru-RU" dirty="0">
                <a:solidFill>
                  <a:srgbClr val="000000"/>
                </a:solidFill>
                <a:latin typeface="Arial" panose="020B0604020202020204" pitchFamily="34" charset="0"/>
              </a:rPr>
              <a:t>Кульминация всей масленичной недели. В воскресенье происходило </a:t>
            </a:r>
            <a:r>
              <a:rPr lang="ru-RU" dirty="0">
                <a:solidFill>
                  <a:srgbClr val="0B0080"/>
                </a:solidFill>
                <a:latin typeface="Arial" panose="020B0604020202020204" pitchFamily="34" charset="0"/>
                <a:hlinkClick r:id="rId2" tooltip="Заговенье"/>
              </a:rPr>
              <a:t>заговенье</a:t>
            </a:r>
            <a:r>
              <a:rPr lang="ru-RU" dirty="0">
                <a:solidFill>
                  <a:srgbClr val="000000"/>
                </a:solidFill>
                <a:latin typeface="Arial" panose="020B0604020202020204" pitchFamily="34" charset="0"/>
              </a:rPr>
              <a:t> перед началом Великого поста. Все близкие люди просили друг у друга прощения за все причиненные за год неприятности и обиды. Вечером в Прощёное воскресенье поминали усопших</a:t>
            </a:r>
            <a:r>
              <a:rPr lang="ru-RU" baseline="30000" dirty="0">
                <a:solidFill>
                  <a:srgbClr val="0B0080"/>
                </a:solidFill>
                <a:latin typeface="Arial" panose="020B0604020202020204" pitchFamily="34" charset="0"/>
                <a:hlinkClick r:id="rId3"/>
              </a:rPr>
              <a:t>[33]</a:t>
            </a:r>
            <a:r>
              <a:rPr lang="ru-RU" dirty="0">
                <a:solidFill>
                  <a:srgbClr val="000000"/>
                </a:solidFill>
                <a:latin typeface="Arial" panose="020B0604020202020204" pitchFamily="34" charset="0"/>
              </a:rPr>
              <a:t>, ходили на кладбище прощаться с своими родственниками</a:t>
            </a:r>
            <a:r>
              <a:rPr lang="ru-RU" baseline="30000" dirty="0">
                <a:solidFill>
                  <a:srgbClr val="0B0080"/>
                </a:solidFill>
                <a:latin typeface="Arial" panose="020B0604020202020204" pitchFamily="34" charset="0"/>
                <a:hlinkClick r:id="rId4"/>
              </a:rPr>
              <a:t>[38]</a:t>
            </a:r>
            <a:r>
              <a:rPr lang="ru-RU" dirty="0">
                <a:solidFill>
                  <a:srgbClr val="000000"/>
                </a:solidFill>
                <a:latin typeface="Arial" panose="020B0604020202020204" pitchFamily="34" charset="0"/>
              </a:rPr>
              <a:t>. В этот день ходили в баню. Остатки праздничной еды сжигали, посуду тщательно мыли. В конце праздника торжественно сжигали чучело Масленицы</a:t>
            </a:r>
            <a:r>
              <a:rPr lang="ru-RU" baseline="30000" dirty="0">
                <a:solidFill>
                  <a:srgbClr val="0B0080"/>
                </a:solidFill>
                <a:latin typeface="Arial" panose="020B0604020202020204" pitchFamily="34" charset="0"/>
                <a:hlinkClick r:id="rId5"/>
              </a:rPr>
              <a:t>[39]</a:t>
            </a:r>
            <a:r>
              <a:rPr lang="ru-RU" dirty="0">
                <a:solidFill>
                  <a:srgbClr val="000000"/>
                </a:solidFill>
                <a:latin typeface="Arial" panose="020B0604020202020204" pitchFamily="34" charset="0"/>
              </a:rPr>
              <a:t>, полученный пепел рассыпали по полям</a:t>
            </a:r>
            <a:r>
              <a:rPr lang="ru-RU" baseline="30000" dirty="0">
                <a:solidFill>
                  <a:srgbClr val="0B0080"/>
                </a:solidFill>
                <a:latin typeface="Arial" panose="020B0604020202020204" pitchFamily="34" charset="0"/>
                <a:hlinkClick r:id="rId6"/>
              </a:rPr>
              <a:t>[35]</a:t>
            </a:r>
            <a:r>
              <a:rPr lang="ru-RU" dirty="0">
                <a:solidFill>
                  <a:srgbClr val="000000"/>
                </a:solidFill>
                <a:latin typeface="Arial" panose="020B0604020202020204" pitchFamily="34" charset="0"/>
              </a:rPr>
              <a:t>.</a:t>
            </a:r>
            <a:endParaRPr lang="ru-RU" dirty="0"/>
          </a:p>
        </p:txBody>
      </p:sp>
      <p:pic>
        <p:nvPicPr>
          <p:cNvPr id="4" name="Рисунок 3"/>
          <p:cNvPicPr>
            <a:picLocks noChangeAspect="1"/>
          </p:cNvPicPr>
          <p:nvPr/>
        </p:nvPicPr>
        <p:blipFill>
          <a:blip r:embed="rId7"/>
          <a:stretch>
            <a:fillRect/>
          </a:stretch>
        </p:blipFill>
        <p:spPr>
          <a:xfrm>
            <a:off x="5583219" y="2975555"/>
            <a:ext cx="5497158" cy="3650456"/>
          </a:xfrm>
          <a:prstGeom prst="rect">
            <a:avLst/>
          </a:prstGeom>
        </p:spPr>
      </p:pic>
    </p:spTree>
    <p:extLst>
      <p:ext uri="{BB962C8B-B14F-4D97-AF65-F5344CB8AC3E}">
        <p14:creationId xmlns:p14="http://schemas.microsoft.com/office/powerpoint/2010/main" val="402346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236203" y="388154"/>
            <a:ext cx="3858557"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indent="1698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698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Helvetica Neue"/>
              </a:rPr>
              <a:t>ШИРОКАЯ МАСЛЕНИЦА</a:t>
            </a:r>
            <a:endParaRPr kumimoji="0" lang="ru-RU" sz="2400" b="0" i="0" u="none" strike="noStrike" cap="none" normalizeH="0" baseline="0" dirty="0" smtClean="0">
              <a:ln>
                <a:noFill/>
              </a:ln>
              <a:solidFill>
                <a:schemeClr val="tx1"/>
              </a:solidFill>
              <a:effectLst/>
            </a:endParaRPr>
          </a:p>
          <a:p>
            <a:pPr marL="0" marR="0" lvl="0" indent="1698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Helvetica Neue"/>
              </a:rPr>
              <a:t>Широкая Масленица,</a:t>
            </a:r>
            <a:endParaRPr kumimoji="0" lang="ru-RU" sz="2400" b="0" i="0" u="none" strike="noStrike" cap="none" normalizeH="0" baseline="0" dirty="0" smtClean="0">
              <a:ln>
                <a:noFill/>
              </a:ln>
              <a:solidFill>
                <a:schemeClr val="tx1"/>
              </a:solidFill>
              <a:effectLst/>
            </a:endParaRPr>
          </a:p>
          <a:p>
            <a:pPr marL="0" marR="0" lvl="0" indent="1698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Helvetica Neue"/>
              </a:rPr>
              <a:t>Мы тобой хвалимся,</a:t>
            </a:r>
            <a:endParaRPr kumimoji="0" lang="ru-RU" sz="2400" b="0" i="0" u="none" strike="noStrike" cap="none" normalizeH="0" baseline="0" dirty="0" smtClean="0">
              <a:ln>
                <a:noFill/>
              </a:ln>
              <a:solidFill>
                <a:schemeClr val="tx1"/>
              </a:solidFill>
              <a:effectLst/>
            </a:endParaRPr>
          </a:p>
          <a:p>
            <a:pPr marL="0" marR="0" lvl="0" indent="1698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Helvetica Neue"/>
              </a:rPr>
              <a:t>На горах катаемся,</a:t>
            </a:r>
            <a:endParaRPr kumimoji="0" lang="ru-RU" sz="2400" b="0" i="0" u="none" strike="noStrike" cap="none" normalizeH="0" baseline="0" dirty="0" smtClean="0">
              <a:ln>
                <a:noFill/>
              </a:ln>
              <a:solidFill>
                <a:schemeClr val="tx1"/>
              </a:solidFill>
              <a:effectLst/>
            </a:endParaRPr>
          </a:p>
          <a:p>
            <a:pPr marL="0" marR="0" lvl="0" indent="1698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Helvetica Neue"/>
              </a:rPr>
              <a:t>Блинами объедаемся!</a:t>
            </a:r>
            <a:endParaRPr kumimoji="0" lang="ru-RU" sz="2400" b="0" i="0" u="none" strike="noStrike" cap="none" normalizeH="0" baseline="0" dirty="0" smtClean="0">
              <a:ln>
                <a:noFill/>
              </a:ln>
              <a:solidFill>
                <a:schemeClr val="tx1"/>
              </a:solidFill>
              <a:effectLst/>
            </a:endParaRPr>
          </a:p>
        </p:txBody>
      </p:sp>
      <p:pic>
        <p:nvPicPr>
          <p:cNvPr id="5" name="Рисунок 4"/>
          <p:cNvPicPr>
            <a:picLocks noChangeAspect="1"/>
          </p:cNvPicPr>
          <p:nvPr/>
        </p:nvPicPr>
        <p:blipFill>
          <a:blip r:embed="rId2"/>
          <a:stretch>
            <a:fillRect/>
          </a:stretch>
        </p:blipFill>
        <p:spPr>
          <a:xfrm>
            <a:off x="7263637" y="837250"/>
            <a:ext cx="4133398" cy="3100049"/>
          </a:xfrm>
          <a:prstGeom prst="rect">
            <a:avLst/>
          </a:prstGeom>
        </p:spPr>
      </p:pic>
      <p:pic>
        <p:nvPicPr>
          <p:cNvPr id="6" name="Рисунок 5"/>
          <p:cNvPicPr>
            <a:picLocks noChangeAspect="1"/>
          </p:cNvPicPr>
          <p:nvPr/>
        </p:nvPicPr>
        <p:blipFill>
          <a:blip r:embed="rId3"/>
          <a:stretch>
            <a:fillRect/>
          </a:stretch>
        </p:blipFill>
        <p:spPr>
          <a:xfrm>
            <a:off x="2445272" y="3050090"/>
            <a:ext cx="4380037" cy="2737523"/>
          </a:xfrm>
          <a:prstGeom prst="rect">
            <a:avLst/>
          </a:prstGeom>
        </p:spPr>
      </p:pic>
    </p:spTree>
    <p:extLst>
      <p:ext uri="{BB962C8B-B14F-4D97-AF65-F5344CB8AC3E}">
        <p14:creationId xmlns:p14="http://schemas.microsoft.com/office/powerpoint/2010/main" val="65754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возникновения </a:t>
            </a:r>
            <a:r>
              <a:rPr lang="ru-RU" dirty="0" err="1" smtClean="0"/>
              <a:t>масленници</a:t>
            </a:r>
            <a:endParaRPr lang="ru-RU" dirty="0"/>
          </a:p>
        </p:txBody>
      </p:sp>
      <p:sp>
        <p:nvSpPr>
          <p:cNvPr id="3" name="Объект 2"/>
          <p:cNvSpPr>
            <a:spLocks noGrp="1"/>
          </p:cNvSpPr>
          <p:nvPr>
            <p:ph idx="1"/>
          </p:nvPr>
        </p:nvSpPr>
        <p:spPr>
          <a:xfrm>
            <a:off x="2592925" y="2133600"/>
            <a:ext cx="8915400" cy="3777622"/>
          </a:xfrm>
        </p:spPr>
        <p:txBody>
          <a:bodyPr/>
          <a:lstStyle/>
          <a:p>
            <a:r>
              <a:rPr lang="ru-RU" b="1" dirty="0">
                <a:solidFill>
                  <a:srgbClr val="000000"/>
                </a:solidFill>
                <a:latin typeface="Helvetica Neue"/>
              </a:rPr>
              <a:t>Масленица</a:t>
            </a:r>
            <a:r>
              <a:rPr lang="ru-RU" dirty="0">
                <a:solidFill>
                  <a:srgbClr val="000000"/>
                </a:solidFill>
                <a:latin typeface="Helvetica Neue"/>
              </a:rPr>
              <a:t> - один из самых любимых в народе праздников, самый шумный и веселый в народном календаре праздник. Причем, каждый год время Масленицы меняется, ведь это - «переходящий» праздник, время которого зависит от того, когда в данный год будет праздноваться Пасха (отмечаться в первое воскресенье после весен­него равноденствия и полнолуния). На переломе от зимы к весне на Руси исстари на Масленицу как бы повторяли зимние Святки. Однако Масленица берет начало еще в языческих традициях наших далеких предков - древних славян, которые в конце февраля - начале марта устраивали проводы Зимы - праздник, посвященный рождающемуся Солнцу. Потому и эмблемой этого старинного праздника стал блин, как знак Солнца.</a:t>
            </a:r>
            <a:endParaRPr lang="ru-RU" dirty="0"/>
          </a:p>
        </p:txBody>
      </p:sp>
    </p:spTree>
    <p:extLst>
      <p:ext uri="{BB962C8B-B14F-4D97-AF65-F5344CB8AC3E}">
        <p14:creationId xmlns:p14="http://schemas.microsoft.com/office/powerpoint/2010/main" val="155194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6257" y="570322"/>
            <a:ext cx="8960788" cy="1731814"/>
          </a:xfrm>
        </p:spPr>
        <p:txBody>
          <a:bodyPr>
            <a:noAutofit/>
          </a:bodyPr>
          <a:lstStyle/>
          <a:p>
            <a:r>
              <a:rPr lang="ru-RU" sz="1800" dirty="0">
                <a:solidFill>
                  <a:srgbClr val="000000"/>
                </a:solidFill>
                <a:latin typeface="Helvetica Neue"/>
              </a:rPr>
              <a:t>Наши предки Масленицу отмечали повсеместно с маскарадными шествиями, катаниями с ледяных горок, на санях и каруселях, походами в гости, балаганами, ритуальными кострами, величанием молодоженов, играми и боями. По красоте, поэтичности, традициям и озорству это один из самых продолжительных и веселых предвесенних праздников в канун Великого поста.</a:t>
            </a:r>
            <a:endParaRPr lang="ru-RU" sz="1800" dirty="0"/>
          </a:p>
        </p:txBody>
      </p:sp>
      <p:pic>
        <p:nvPicPr>
          <p:cNvPr id="8" name="Рисунок 7"/>
          <p:cNvPicPr>
            <a:picLocks noChangeAspect="1"/>
          </p:cNvPicPr>
          <p:nvPr/>
        </p:nvPicPr>
        <p:blipFill>
          <a:blip r:embed="rId2"/>
          <a:stretch>
            <a:fillRect/>
          </a:stretch>
        </p:blipFill>
        <p:spPr>
          <a:xfrm>
            <a:off x="2848311" y="2139258"/>
            <a:ext cx="6667500" cy="4257675"/>
          </a:xfrm>
          <a:prstGeom prst="rect">
            <a:avLst/>
          </a:prstGeom>
        </p:spPr>
      </p:pic>
    </p:spTree>
    <p:extLst>
      <p:ext uri="{BB962C8B-B14F-4D97-AF65-F5344CB8AC3E}">
        <p14:creationId xmlns:p14="http://schemas.microsoft.com/office/powerpoint/2010/main" val="258023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113709" y="1025339"/>
            <a:ext cx="4846027" cy="3385296"/>
          </a:xfrm>
          <a:prstGeom prst="rect">
            <a:avLst/>
          </a:prstGeom>
        </p:spPr>
      </p:pic>
      <p:pic>
        <p:nvPicPr>
          <p:cNvPr id="5" name="Рисунок 4"/>
          <p:cNvPicPr>
            <a:picLocks noChangeAspect="1"/>
          </p:cNvPicPr>
          <p:nvPr/>
        </p:nvPicPr>
        <p:blipFill>
          <a:blip r:embed="rId3"/>
          <a:stretch>
            <a:fillRect/>
          </a:stretch>
        </p:blipFill>
        <p:spPr>
          <a:xfrm>
            <a:off x="6207162" y="2639322"/>
            <a:ext cx="5374117" cy="3354984"/>
          </a:xfrm>
          <a:prstGeom prst="rect">
            <a:avLst/>
          </a:prstGeom>
        </p:spPr>
      </p:pic>
    </p:spTree>
    <p:extLst>
      <p:ext uri="{BB962C8B-B14F-4D97-AF65-F5344CB8AC3E}">
        <p14:creationId xmlns:p14="http://schemas.microsoft.com/office/powerpoint/2010/main" val="186565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Масленичная неделя</a:t>
            </a:r>
            <a:br>
              <a:rPr lang="ru-RU" dirty="0"/>
            </a:br>
            <a:endParaRPr lang="ru-RU" dirty="0"/>
          </a:p>
        </p:txBody>
      </p:sp>
      <p:sp>
        <p:nvSpPr>
          <p:cNvPr id="3" name="Объект 2"/>
          <p:cNvSpPr>
            <a:spLocks noGrp="1"/>
          </p:cNvSpPr>
          <p:nvPr>
            <p:ph idx="1"/>
          </p:nvPr>
        </p:nvSpPr>
        <p:spPr/>
        <p:txBody>
          <a:bodyPr/>
          <a:lstStyle/>
          <a:p>
            <a:r>
              <a:rPr lang="ru-RU" dirty="0"/>
              <a:t>Вся неделя делится на два периода: </a:t>
            </a:r>
            <a:r>
              <a:rPr lang="ru-RU" b="1" dirty="0"/>
              <a:t>Узкая Масленица</a:t>
            </a:r>
            <a:r>
              <a:rPr lang="ru-RU" dirty="0"/>
              <a:t> и </a:t>
            </a:r>
            <a:r>
              <a:rPr lang="ru-RU" b="1" dirty="0"/>
              <a:t>Широкая Масленица</a:t>
            </a:r>
            <a:r>
              <a:rPr lang="ru-RU" dirty="0"/>
              <a:t>. Узкая Масленица — первые три дня: понедельник, вторник и среда, Широкая Масленица — это последние четыре дня: четверг, пятница, суббота и воскресенье</a:t>
            </a:r>
            <a:r>
              <a:rPr lang="ru-RU" baseline="30000" dirty="0">
                <a:hlinkClick r:id="rId2"/>
              </a:rPr>
              <a:t>[21]</a:t>
            </a:r>
            <a:r>
              <a:rPr lang="ru-RU" dirty="0"/>
              <a:t>. В первые три дня можно было заниматься хозяйственными работами, а с четверга все работы прекращались, и начиналась Широкая Масленица</a:t>
            </a:r>
            <a:r>
              <a:rPr lang="ru-RU" baseline="30000" dirty="0">
                <a:hlinkClick r:id="rId3"/>
              </a:rPr>
              <a:t>[22]</a:t>
            </a:r>
            <a:r>
              <a:rPr lang="ru-RU" dirty="0"/>
              <a:t>. В народе каждый день Масленицы имеет свое название.</a:t>
            </a:r>
          </a:p>
        </p:txBody>
      </p:sp>
    </p:spTree>
    <p:extLst>
      <p:ext uri="{BB962C8B-B14F-4D97-AF65-F5344CB8AC3E}">
        <p14:creationId xmlns:p14="http://schemas.microsoft.com/office/powerpoint/2010/main" val="32474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Понедельник — встреча</a:t>
            </a:r>
          </a:p>
        </p:txBody>
      </p:sp>
      <p:sp>
        <p:nvSpPr>
          <p:cNvPr id="3" name="Объект 2"/>
          <p:cNvSpPr>
            <a:spLocks noGrp="1"/>
          </p:cNvSpPr>
          <p:nvPr>
            <p:ph idx="1"/>
          </p:nvPr>
        </p:nvSpPr>
        <p:spPr/>
        <p:txBody>
          <a:bodyPr/>
          <a:lstStyle/>
          <a:p>
            <a:r>
              <a:rPr lang="ru-RU" dirty="0">
                <a:solidFill>
                  <a:srgbClr val="555555"/>
                </a:solidFill>
                <a:latin typeface="Arial" panose="020B0604020202020204" pitchFamily="34" charset="0"/>
              </a:rPr>
              <a:t> </a:t>
            </a:r>
            <a:r>
              <a:rPr lang="ru-RU" dirty="0" smtClean="0">
                <a:solidFill>
                  <a:srgbClr val="000000"/>
                </a:solidFill>
                <a:latin typeface="Arial" panose="020B0604020202020204" pitchFamily="34" charset="0"/>
              </a:rPr>
              <a:t>Начало </a:t>
            </a:r>
            <a:r>
              <a:rPr lang="ru-RU" dirty="0">
                <a:solidFill>
                  <a:srgbClr val="000000"/>
                </a:solidFill>
                <a:latin typeface="Arial" panose="020B0604020202020204" pitchFamily="34" charset="0"/>
              </a:rPr>
              <a:t>Узкой Масленицы. Утром </a:t>
            </a:r>
            <a:r>
              <a:rPr lang="ru-RU" dirty="0">
                <a:solidFill>
                  <a:srgbClr val="0B0080"/>
                </a:solidFill>
                <a:latin typeface="Arial" panose="020B0604020202020204" pitchFamily="34" charset="0"/>
                <a:hlinkClick r:id="rId2" tooltip="Свекор"/>
              </a:rPr>
              <a:t>свекор</a:t>
            </a:r>
            <a:r>
              <a:rPr lang="ru-RU" dirty="0">
                <a:solidFill>
                  <a:srgbClr val="000000"/>
                </a:solidFill>
                <a:latin typeface="Arial" panose="020B0604020202020204" pitchFamily="34" charset="0"/>
              </a:rPr>
              <a:t> со </a:t>
            </a:r>
            <a:r>
              <a:rPr lang="ru-RU" dirty="0">
                <a:solidFill>
                  <a:srgbClr val="0B0080"/>
                </a:solidFill>
                <a:latin typeface="Arial" panose="020B0604020202020204" pitchFamily="34" charset="0"/>
                <a:hlinkClick r:id="rId3" tooltip="Свекровь"/>
              </a:rPr>
              <a:t>свекровью</a:t>
            </a:r>
            <a:r>
              <a:rPr lang="ru-RU" dirty="0">
                <a:solidFill>
                  <a:srgbClr val="000000"/>
                </a:solidFill>
                <a:latin typeface="Arial" panose="020B0604020202020204" pitchFamily="34" charset="0"/>
              </a:rPr>
              <a:t> отправляли невестку на день к отцу и матери, вечером сами приходили к сватам в гости. Обговаривались время и место гуляний, определялся состав гостей. К этому дню достраивались снежные горы, качели, </a:t>
            </a:r>
            <a:r>
              <a:rPr lang="ru-RU" dirty="0">
                <a:solidFill>
                  <a:srgbClr val="0B0080"/>
                </a:solidFill>
                <a:latin typeface="Arial" panose="020B0604020202020204" pitchFamily="34" charset="0"/>
                <a:hlinkClick r:id="rId4" tooltip="Балаган"/>
              </a:rPr>
              <a:t>балаганы</a:t>
            </a:r>
            <a:r>
              <a:rPr lang="ru-RU" dirty="0">
                <a:solidFill>
                  <a:srgbClr val="000000"/>
                </a:solidFill>
                <a:latin typeface="Arial" panose="020B0604020202020204" pitchFamily="34" charset="0"/>
              </a:rPr>
              <a:t>. Начинали печь блины. Первый блин отдавался малоимущим на помин усопших. В понедельник из соломы, старой одежды и других подручных материалов сооружалось чучело Масленицы, которое насаживали на кол и возили в санях по улицам. </a:t>
            </a:r>
          </a:p>
          <a:p>
            <a:endParaRPr lang="ru-RU" dirty="0"/>
          </a:p>
        </p:txBody>
      </p:sp>
    </p:spTree>
    <p:extLst>
      <p:ext uri="{BB962C8B-B14F-4D97-AF65-F5344CB8AC3E}">
        <p14:creationId xmlns:p14="http://schemas.microsoft.com/office/powerpoint/2010/main" val="389497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Вторник — </a:t>
            </a:r>
            <a:r>
              <a:rPr lang="ru-RU" dirty="0" err="1"/>
              <a:t>заигрыш</a:t>
            </a:r>
            <a:endParaRPr lang="ru-RU" dirty="0"/>
          </a:p>
        </p:txBody>
      </p:sp>
      <p:sp>
        <p:nvSpPr>
          <p:cNvPr id="3" name="Объект 2"/>
          <p:cNvSpPr>
            <a:spLocks noGrp="1"/>
          </p:cNvSpPr>
          <p:nvPr>
            <p:ph idx="1"/>
          </p:nvPr>
        </p:nvSpPr>
        <p:spPr/>
        <p:txBody>
          <a:bodyPr/>
          <a:lstStyle/>
          <a:p>
            <a:r>
              <a:rPr lang="ru-RU" dirty="0">
                <a:solidFill>
                  <a:srgbClr val="000000"/>
                </a:solidFill>
                <a:latin typeface="Arial" panose="020B0604020202020204" pitchFamily="34" charset="0"/>
              </a:rPr>
              <a:t>В этот день происходили </a:t>
            </a:r>
            <a:r>
              <a:rPr lang="ru-RU" dirty="0">
                <a:solidFill>
                  <a:srgbClr val="0B0080"/>
                </a:solidFill>
                <a:latin typeface="Arial" panose="020B0604020202020204" pitchFamily="34" charset="0"/>
                <a:hlinkClick r:id="rId2" tooltip="Смотрины"/>
              </a:rPr>
              <a:t>смотрины</a:t>
            </a:r>
            <a:r>
              <a:rPr lang="ru-RU" dirty="0">
                <a:solidFill>
                  <a:srgbClr val="000000"/>
                </a:solidFill>
                <a:latin typeface="Arial" panose="020B0604020202020204" pitchFamily="34" charset="0"/>
              </a:rPr>
              <a:t> невест. Все масленичные обряды, по сути, сводились к </a:t>
            </a:r>
            <a:r>
              <a:rPr lang="ru-RU" dirty="0">
                <a:solidFill>
                  <a:srgbClr val="0B0080"/>
                </a:solidFill>
                <a:latin typeface="Arial" panose="020B0604020202020204" pitchFamily="34" charset="0"/>
                <a:hlinkClick r:id="rId3" tooltip="Сватовство по-русски"/>
              </a:rPr>
              <a:t>сватовству</a:t>
            </a:r>
            <a:r>
              <a:rPr lang="ru-RU" dirty="0">
                <a:solidFill>
                  <a:srgbClr val="000000"/>
                </a:solidFill>
                <a:latin typeface="Arial" panose="020B0604020202020204" pitchFamily="34" charset="0"/>
              </a:rPr>
              <a:t>, для того, чтобы после Великого поста, на </a:t>
            </a:r>
            <a:r>
              <a:rPr lang="ru-RU" dirty="0">
                <a:solidFill>
                  <a:srgbClr val="0B0080"/>
                </a:solidFill>
                <a:latin typeface="Arial" panose="020B0604020202020204" pitchFamily="34" charset="0"/>
                <a:hlinkClick r:id="rId4" tooltip="Красная горка (праздник)"/>
              </a:rPr>
              <a:t>Красную горку</a:t>
            </a:r>
            <a:r>
              <a:rPr lang="ru-RU" dirty="0">
                <a:solidFill>
                  <a:srgbClr val="000000"/>
                </a:solidFill>
                <a:latin typeface="Arial" panose="020B0604020202020204" pitchFamily="34" charset="0"/>
              </a:rPr>
              <a:t>, сыграть свадьбу. С утра молодые люди приглашались кататься с гор, поесть блинов. Звали родных и знакомых. Для зазывания Масленицы произносили слова: «У нас горы снежные готовы и блины напечены — просим жаловать!».</a:t>
            </a:r>
            <a:endParaRPr lang="ru-RU" dirty="0"/>
          </a:p>
        </p:txBody>
      </p:sp>
    </p:spTree>
    <p:extLst>
      <p:ext uri="{BB962C8B-B14F-4D97-AF65-F5344CB8AC3E}">
        <p14:creationId xmlns:p14="http://schemas.microsoft.com/office/powerpoint/2010/main" val="114722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Среда — лакомки</a:t>
            </a:r>
            <a:br>
              <a:rPr lang="ru-RU" b="1" dirty="0"/>
            </a:br>
            <a:endParaRPr lang="ru-RU" dirty="0"/>
          </a:p>
        </p:txBody>
      </p:sp>
      <p:sp>
        <p:nvSpPr>
          <p:cNvPr id="3" name="Объект 2"/>
          <p:cNvSpPr>
            <a:spLocks noGrp="1"/>
          </p:cNvSpPr>
          <p:nvPr>
            <p:ph idx="1"/>
          </p:nvPr>
        </p:nvSpPr>
        <p:spPr/>
        <p:txBody>
          <a:bodyPr/>
          <a:lstStyle/>
          <a:p>
            <a:r>
              <a:rPr lang="ru-RU" dirty="0">
                <a:solidFill>
                  <a:srgbClr val="000000"/>
                </a:solidFill>
                <a:latin typeface="Arial" panose="020B0604020202020204" pitchFamily="34" charset="0"/>
              </a:rPr>
              <a:t>В этот день </a:t>
            </a:r>
            <a:r>
              <a:rPr lang="ru-RU" dirty="0">
                <a:solidFill>
                  <a:srgbClr val="0B0080"/>
                </a:solidFill>
                <a:latin typeface="Arial" panose="020B0604020202020204" pitchFamily="34" charset="0"/>
                <a:hlinkClick r:id="rId2" tooltip="Зять"/>
              </a:rPr>
              <a:t>зять</a:t>
            </a:r>
            <a:r>
              <a:rPr lang="ru-RU" dirty="0">
                <a:solidFill>
                  <a:srgbClr val="000000"/>
                </a:solidFill>
                <a:latin typeface="Arial" panose="020B0604020202020204" pitchFamily="34" charset="0"/>
              </a:rPr>
              <a:t> приходил к тёще на блины, которые она сама готовила. В этот день тёща демонстрировала расположение мужу своей дочери. Кроме зятя </a:t>
            </a:r>
            <a:r>
              <a:rPr lang="ru-RU" dirty="0">
                <a:solidFill>
                  <a:srgbClr val="0B0080"/>
                </a:solidFill>
                <a:latin typeface="Arial" panose="020B0604020202020204" pitchFamily="34" charset="0"/>
                <a:hlinkClick r:id="rId3" tooltip="Тёща"/>
              </a:rPr>
              <a:t>тёща</a:t>
            </a:r>
            <a:r>
              <a:rPr lang="ru-RU" dirty="0">
                <a:solidFill>
                  <a:srgbClr val="000000"/>
                </a:solidFill>
                <a:latin typeface="Arial" panose="020B0604020202020204" pitchFamily="34" charset="0"/>
              </a:rPr>
              <a:t> приглашала и других гостей.</a:t>
            </a:r>
            <a:endParaRPr lang="ru-RU" dirty="0"/>
          </a:p>
        </p:txBody>
      </p:sp>
    </p:spTree>
    <p:extLst>
      <p:ext uri="{BB962C8B-B14F-4D97-AF65-F5344CB8AC3E}">
        <p14:creationId xmlns:p14="http://schemas.microsoft.com/office/powerpoint/2010/main" val="199793422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51</TotalTime>
  <Words>166</Words>
  <Application>Microsoft Office PowerPoint</Application>
  <PresentationFormat>Широкоэкранный</PresentationFormat>
  <Paragraphs>28</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Century Gothic</vt:lpstr>
      <vt:lpstr>Helvetica Neue</vt:lpstr>
      <vt:lpstr>Wingdings 3</vt:lpstr>
      <vt:lpstr>Легкий дым</vt:lpstr>
      <vt:lpstr>Презентация PowerPoint</vt:lpstr>
      <vt:lpstr>Презентация PowerPoint</vt:lpstr>
      <vt:lpstr>История возникновения масленници</vt:lpstr>
      <vt:lpstr>Наши предки Масленицу отмечали повсеместно с маскарадными шествиями, катаниями с ледяных горок, на санях и каруселях, походами в гости, балаганами, ритуальными кострами, величанием молодоженов, играми и боями. По красоте, поэтичности, традициям и озорству это один из самых продолжительных и веселых предвесенних праздников в канун Великого поста.</vt:lpstr>
      <vt:lpstr>Презентация PowerPoint</vt:lpstr>
      <vt:lpstr>Масленичная неделя </vt:lpstr>
      <vt:lpstr>Понедельник — встреча</vt:lpstr>
      <vt:lpstr>Вторник — заигрыш</vt:lpstr>
      <vt:lpstr>Среда — лакомки </vt:lpstr>
      <vt:lpstr>Четверг — разгул </vt:lpstr>
      <vt:lpstr>Пятница — тёщины вечёрки </vt:lpstr>
      <vt:lpstr>Суббота — золовкины посиделки </vt:lpstr>
      <vt:lpstr>Воскресенье — проводы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Вера Саростина</dc:creator>
  <cp:lastModifiedBy>Вера Саростина</cp:lastModifiedBy>
  <cp:revision>5</cp:revision>
  <dcterms:created xsi:type="dcterms:W3CDTF">2014-02-12T10:25:28Z</dcterms:created>
  <dcterms:modified xsi:type="dcterms:W3CDTF">2014-02-19T10:51:04Z</dcterms:modified>
</cp:coreProperties>
</file>