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2" r:id="rId1"/>
  </p:sldMasterIdLst>
  <p:sldIdLst>
    <p:sldId id="256" r:id="rId2"/>
    <p:sldId id="257" r:id="rId3"/>
    <p:sldId id="260" r:id="rId4"/>
    <p:sldId id="259" r:id="rId5"/>
    <p:sldId id="265" r:id="rId6"/>
    <p:sldId id="264" r:id="rId7"/>
    <p:sldId id="266" r:id="rId8"/>
    <p:sldId id="267" r:id="rId9"/>
    <p:sldId id="268" r:id="rId10"/>
    <p:sldId id="269" r:id="rId11"/>
    <p:sldId id="270" r:id="rId12"/>
    <p:sldId id="271" r:id="rId13"/>
    <p:sldId id="272" r:id="rId14"/>
    <p:sldId id="273" r:id="rId15"/>
    <p:sldId id="274" r:id="rId16"/>
    <p:sldId id="275" r:id="rId17"/>
    <p:sldId id="27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9" d="100"/>
          <a:sy n="89" d="100"/>
        </p:scale>
        <p:origin x="120"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5/25/2014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20286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DFF08F-DC6B-4601-B491-B0F83F6DD2DA}" type="datetimeFigureOut">
              <a:rPr lang="en-US" smtClean="0"/>
              <a:pPr/>
              <a:t>5/25/2014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06486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DFF08F-DC6B-4601-B491-B0F83F6DD2DA}" type="datetimeFigureOut">
              <a:rPr lang="en-US" smtClean="0"/>
              <a:pPr/>
              <a:t>5/25/2014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46300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DFF08F-DC6B-4601-B491-B0F83F6DD2DA}" type="datetimeFigureOut">
              <a:rPr lang="en-US" smtClean="0"/>
              <a:pPr/>
              <a:t>5/25/2014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64479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DFF08F-DC6B-4601-B491-B0F83F6DD2DA}" type="datetimeFigureOut">
              <a:rPr lang="en-US" smtClean="0"/>
              <a:pPr/>
              <a:t>5/25/2014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94320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DFF08F-DC6B-4601-B491-B0F83F6DD2DA}" type="datetimeFigureOut">
              <a:rPr lang="en-US" smtClean="0"/>
              <a:pPr/>
              <a:t>5/25/2014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58289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5/25/2014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76580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5/25/2014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45284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5/25/2014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4518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DFF08F-DC6B-4601-B491-B0F83F6DD2DA}" type="datetimeFigureOut">
              <a:rPr lang="en-US" smtClean="0"/>
              <a:t>5/25/2014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03895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5/25/2014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68034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5/25/2014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29443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5/25/2014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97891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5/25/2014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15557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DFF08F-DC6B-4601-B491-B0F83F6DD2DA}" type="datetimeFigureOut">
              <a:rPr lang="en-US" smtClean="0"/>
              <a:t>5/25/2014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1004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DFF08F-DC6B-4601-B491-B0F83F6DD2DA}" type="datetimeFigureOut">
              <a:rPr lang="en-US" smtClean="0"/>
              <a:t>5/25/2014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58040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6DFF08F-DC6B-4601-B491-B0F83F6DD2DA}" type="datetimeFigureOut">
              <a:rPr lang="en-US" smtClean="0"/>
              <a:pPr/>
              <a:t>5/25/2014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1058817"/>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12216" y="2485016"/>
            <a:ext cx="7766936" cy="2140772"/>
          </a:xfrm>
        </p:spPr>
        <p:txBody>
          <a:bodyPr/>
          <a:lstStyle/>
          <a:p>
            <a:pPr algn="just"/>
            <a:r>
              <a:rPr lang="ru-RU" cap="small" dirty="0" smtClean="0">
                <a:solidFill>
                  <a:schemeClr val="tx1"/>
                </a:solidFill>
              </a:rPr>
              <a:t>                Деревья                 Средней полосы России  </a:t>
            </a:r>
            <a:r>
              <a:rPr lang="ru-RU" sz="1600" b="1" i="1" cap="small" dirty="0" smtClean="0">
                <a:solidFill>
                  <a:schemeClr val="tx1"/>
                </a:solidFill>
              </a:rPr>
              <a:t>подготовила воспитатель высшей категории    Маркова О.И.  </a:t>
            </a:r>
            <a:endParaRPr lang="ru-RU" sz="1600" b="1" i="1" cap="small" dirty="0">
              <a:solidFill>
                <a:schemeClr val="tx1"/>
              </a:solidFill>
            </a:endParaRPr>
          </a:p>
        </p:txBody>
      </p:sp>
    </p:spTree>
    <p:extLst>
      <p:ext uri="{BB962C8B-B14F-4D97-AF65-F5344CB8AC3E}">
        <p14:creationId xmlns:p14="http://schemas.microsoft.com/office/powerpoint/2010/main" val="3275258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Ель обыкновенная</a:t>
            </a:r>
            <a:br>
              <a:rPr lang="ru-RU" b="1" dirty="0"/>
            </a:br>
            <a:endParaRPr lang="ru-RU" dirty="0"/>
          </a:p>
        </p:txBody>
      </p:sp>
      <p:sp>
        <p:nvSpPr>
          <p:cNvPr id="3" name="Объект 2"/>
          <p:cNvSpPr>
            <a:spLocks noGrp="1"/>
          </p:cNvSpPr>
          <p:nvPr>
            <p:ph idx="1"/>
          </p:nvPr>
        </p:nvSpPr>
        <p:spPr>
          <a:xfrm>
            <a:off x="677334" y="1247887"/>
            <a:ext cx="4174365" cy="5507915"/>
          </a:xfrm>
        </p:spPr>
        <p:txBody>
          <a:bodyPr>
            <a:normAutofit fontScale="62500" lnSpcReduction="20000"/>
          </a:bodyPr>
          <a:lstStyle/>
          <a:p>
            <a:r>
              <a:rPr lang="ru-RU" dirty="0"/>
              <a:t>С</a:t>
            </a:r>
            <a:r>
              <a:rPr lang="ru-RU" dirty="0" smtClean="0"/>
              <a:t>тройное </a:t>
            </a:r>
            <a:r>
              <a:rPr lang="ru-RU" dirty="0"/>
              <a:t>дерево 25-30 м. высотой (по иным данным 30-50 м.). Крона ширококоническая с горизонтальными ветвями, поникающими боковыми веточками, с заостренной вершиной. Расположение веток мутовчатое. В нижнем ярусе ствола ветви свисающие, посередине чаще всего расположены горизонтально.</a:t>
            </a:r>
          </a:p>
          <a:p>
            <a:r>
              <a:rPr lang="ru-RU" dirty="0"/>
              <a:t>Хвоинки длиной 1 - 2,5 см., довольно жесткие, заостренные, темно-зеленые, в сечении ромбовидные, четырехгранные, расположение мутовчатое или неявно двухрядное. Снизу и сверху тонкая светлая полоска. Хвоя живет 6-12 лет. Каждую осень отмирает не менее 1/7 части хвои, что почти не меняет облик дерева. Регулярно сменяя свой вечнозеленый наряд, ель обыкновенная не теряет своей прелести.</a:t>
            </a:r>
          </a:p>
          <a:p>
            <a:r>
              <a:rPr lang="ru-RU" dirty="0"/>
              <a:t>Мужские колоски пурпурные, при цветении достигают длины около 1 </a:t>
            </a:r>
            <a:r>
              <a:rPr lang="ru-RU" dirty="0" err="1"/>
              <a:t>см.Женские</a:t>
            </a:r>
            <a:r>
              <a:rPr lang="ru-RU" dirty="0"/>
              <a:t> шишки удлиненные, обычно располагаются по несколько штук в верхнем ярусе кроны. Молодые шишки зеленые, зрелые светло-коричневые, длиной около 12-16 см.</a:t>
            </a:r>
          </a:p>
          <a:p>
            <a:r>
              <a:rPr lang="ru-RU" dirty="0"/>
              <a:t>Ель обыкновенная морозостойка, теневынослива, требовательна к влаге почвы и воздуха. Размножается семенами. Светло-коричневые шишки до 6-12 см. очень украшают дерево в период плодоношения. Используется в одиночных и групповых посадках, массивах. Удачно сочетается с пихтами, соснами, березой, кленами, ясенями, лохом узколистным и другими кустарниками.</a:t>
            </a:r>
          </a:p>
          <a:p>
            <a:r>
              <a:rPr lang="ru-RU" dirty="0"/>
              <a:t>Ель обыкновенная неоднородна по внешнему облику, что обусловлено различными типами ее ветвления. Эти типы передаются по наследству, а наиболее декоративные из них выделены, получили определенные названия и широко введены в культуру.</a:t>
            </a:r>
          </a:p>
          <a:p>
            <a:endParaRPr lang="ru-RU" dirty="0"/>
          </a:p>
        </p:txBody>
      </p:sp>
      <p:pic>
        <p:nvPicPr>
          <p:cNvPr id="4" name="Рисунок 3"/>
          <p:cNvPicPr>
            <a:picLocks noChangeAspect="1"/>
          </p:cNvPicPr>
          <p:nvPr/>
        </p:nvPicPr>
        <p:blipFill>
          <a:blip r:embed="rId2"/>
          <a:stretch>
            <a:fillRect/>
          </a:stretch>
        </p:blipFill>
        <p:spPr>
          <a:xfrm>
            <a:off x="5537622" y="1353277"/>
            <a:ext cx="3299561" cy="4520398"/>
          </a:xfrm>
          <a:prstGeom prst="rect">
            <a:avLst/>
          </a:prstGeom>
        </p:spPr>
      </p:pic>
    </p:spTree>
    <p:extLst>
      <p:ext uri="{BB962C8B-B14F-4D97-AF65-F5344CB8AC3E}">
        <p14:creationId xmlns:p14="http://schemas.microsoft.com/office/powerpoint/2010/main" val="4272351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568934" y="342546"/>
            <a:ext cx="3196242" cy="4778435"/>
          </a:xfrm>
          <a:prstGeom prst="rect">
            <a:avLst/>
          </a:prstGeom>
        </p:spPr>
      </p:pic>
      <p:pic>
        <p:nvPicPr>
          <p:cNvPr id="5" name="Рисунок 4"/>
          <p:cNvPicPr>
            <a:picLocks noChangeAspect="1"/>
          </p:cNvPicPr>
          <p:nvPr/>
        </p:nvPicPr>
        <p:blipFill>
          <a:blip r:embed="rId3"/>
          <a:stretch>
            <a:fillRect/>
          </a:stretch>
        </p:blipFill>
        <p:spPr>
          <a:xfrm>
            <a:off x="4338694" y="1445783"/>
            <a:ext cx="4762500" cy="4762500"/>
          </a:xfrm>
          <a:prstGeom prst="rect">
            <a:avLst/>
          </a:prstGeom>
        </p:spPr>
      </p:pic>
    </p:spTree>
    <p:extLst>
      <p:ext uri="{BB962C8B-B14F-4D97-AF65-F5344CB8AC3E}">
        <p14:creationId xmlns:p14="http://schemas.microsoft.com/office/powerpoint/2010/main" val="265321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Сосна обыкновенная</a:t>
            </a:r>
            <a:br>
              <a:rPr lang="ru-RU" b="1" dirty="0"/>
            </a:br>
            <a:endParaRPr lang="ru-RU" dirty="0"/>
          </a:p>
        </p:txBody>
      </p:sp>
      <p:sp>
        <p:nvSpPr>
          <p:cNvPr id="3" name="Объект 2"/>
          <p:cNvSpPr>
            <a:spLocks noGrp="1"/>
          </p:cNvSpPr>
          <p:nvPr>
            <p:ph idx="1"/>
          </p:nvPr>
        </p:nvSpPr>
        <p:spPr>
          <a:xfrm>
            <a:off x="677334" y="1258645"/>
            <a:ext cx="4249668" cy="5378823"/>
          </a:xfrm>
        </p:spPr>
        <p:txBody>
          <a:bodyPr>
            <a:normAutofit fontScale="62500" lnSpcReduction="20000"/>
          </a:bodyPr>
          <a:lstStyle/>
          <a:p>
            <a:r>
              <a:rPr lang="ru-RU" dirty="0"/>
              <a:t>дерево до 20-40 м. высотой, в молодости с конусовидной и широкой округлой кроной, с мутовчатым расположением ветвей. В старости крона у сосны обыкновенной скорее неравномерная шаровидная до зонтиковидной и разреженная после отмирания нижних, близких к почве ветвей.</a:t>
            </a:r>
          </a:p>
          <a:p>
            <a:r>
              <a:rPr lang="ru-RU" dirty="0"/>
              <a:t>Кора на стволах красно-бурая, </a:t>
            </a:r>
            <a:r>
              <a:rPr lang="ru-RU" dirty="0" smtClean="0"/>
              <a:t>глубоко бороздчатая. </a:t>
            </a:r>
            <a:r>
              <a:rPr lang="ru-RU" dirty="0"/>
              <a:t>В зрелом возрасте трескается на большие плитки, разделенные глубокими черноватыми бороздками. Побеги вначале зеленоватые, гладкие, немного блестящие, затем зелено-серые.</a:t>
            </a:r>
          </a:p>
          <a:p>
            <a:r>
              <a:rPr lang="ru-RU" dirty="0"/>
              <a:t>Хвоя сизовато-зеленая, несколько изогнутая, плотная, торчащая, длиной 4-7 см., в пучке по 2 хвоинки. Хвоинки заостренные, немного сплюснутые, с тонкими продольными полосками, голубовато- или серо-зеленые.</a:t>
            </a:r>
          </a:p>
          <a:p>
            <a:r>
              <a:rPr lang="ru-RU" dirty="0"/>
              <a:t>Шишки одиночные или по 2-3 на загнутых вниз ножках, в период созревания темно-коричневые или почти черноватые, длиной до 8 см. Семена - крылатые орешки, созревают на второй год.</a:t>
            </a:r>
          </a:p>
          <a:p>
            <a:r>
              <a:rPr lang="ru-RU" dirty="0"/>
              <a:t>Сосна обыкновенная очень светолюбива, нетребовательна к плодородию почвы, но плохо переносите уплотнение, чувствительна к загрязнению воздуха. Растет быстро. Зимостойка. Учитывая эти особенности рекомендуется для озеленения загородных парков и лесопарков как в чистых, так и смешанных насаждениях, массивами, группами, одиночно.</a:t>
            </a:r>
          </a:p>
          <a:p>
            <a:endParaRPr lang="ru-RU" dirty="0"/>
          </a:p>
        </p:txBody>
      </p:sp>
      <p:pic>
        <p:nvPicPr>
          <p:cNvPr id="4" name="Рисунок 3"/>
          <p:cNvPicPr>
            <a:picLocks noChangeAspect="1"/>
          </p:cNvPicPr>
          <p:nvPr/>
        </p:nvPicPr>
        <p:blipFill>
          <a:blip r:embed="rId2"/>
          <a:stretch>
            <a:fillRect/>
          </a:stretch>
        </p:blipFill>
        <p:spPr>
          <a:xfrm>
            <a:off x="5658858" y="1371936"/>
            <a:ext cx="3219450" cy="4286250"/>
          </a:xfrm>
          <a:prstGeom prst="rect">
            <a:avLst/>
          </a:prstGeom>
        </p:spPr>
      </p:pic>
    </p:spTree>
    <p:extLst>
      <p:ext uri="{BB962C8B-B14F-4D97-AF65-F5344CB8AC3E}">
        <p14:creationId xmlns:p14="http://schemas.microsoft.com/office/powerpoint/2010/main" val="835170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12788" y="699248"/>
            <a:ext cx="4572000" cy="3432412"/>
          </a:xfrm>
          <a:prstGeom prst="rect">
            <a:avLst/>
          </a:prstGeom>
        </p:spPr>
      </p:pic>
      <p:pic>
        <p:nvPicPr>
          <p:cNvPr id="5" name="Рисунок 4"/>
          <p:cNvPicPr>
            <a:picLocks noChangeAspect="1"/>
          </p:cNvPicPr>
          <p:nvPr/>
        </p:nvPicPr>
        <p:blipFill>
          <a:blip r:embed="rId3"/>
          <a:stretch>
            <a:fillRect/>
          </a:stretch>
        </p:blipFill>
        <p:spPr>
          <a:xfrm>
            <a:off x="4879714" y="2983902"/>
            <a:ext cx="5143500" cy="3429000"/>
          </a:xfrm>
          <a:prstGeom prst="rect">
            <a:avLst/>
          </a:prstGeom>
        </p:spPr>
      </p:pic>
    </p:spTree>
    <p:extLst>
      <p:ext uri="{BB962C8B-B14F-4D97-AF65-F5344CB8AC3E}">
        <p14:creationId xmlns:p14="http://schemas.microsoft.com/office/powerpoint/2010/main" val="3604406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Тополь белый</a:t>
            </a:r>
            <a:br>
              <a:rPr lang="ru-RU" b="1" dirty="0"/>
            </a:br>
            <a:endParaRPr lang="ru-RU" dirty="0"/>
          </a:p>
        </p:txBody>
      </p:sp>
      <p:sp>
        <p:nvSpPr>
          <p:cNvPr id="3" name="Объект 2"/>
          <p:cNvSpPr>
            <a:spLocks noGrp="1"/>
          </p:cNvSpPr>
          <p:nvPr>
            <p:ph idx="1"/>
          </p:nvPr>
        </p:nvSpPr>
        <p:spPr>
          <a:xfrm>
            <a:off x="677334" y="1323191"/>
            <a:ext cx="4335730" cy="5534809"/>
          </a:xfrm>
        </p:spPr>
        <p:txBody>
          <a:bodyPr>
            <a:normAutofit fontScale="62500" lnSpcReduction="20000"/>
          </a:bodyPr>
          <a:lstStyle/>
          <a:p>
            <a:r>
              <a:rPr lang="ru-RU" dirty="0" smtClean="0"/>
              <a:t>Дерево </a:t>
            </a:r>
            <a:r>
              <a:rPr lang="ru-RU" dirty="0"/>
              <a:t>с широкораскидистой кроной, высотой до 30 м. Крона довольно широкая, часто свисает на одну сторону.</a:t>
            </a:r>
          </a:p>
          <a:p>
            <a:r>
              <a:rPr lang="ru-RU" dirty="0"/>
              <a:t>Кора серо-зеленая, гладкая, в старости более шероховатая и темная, серая, растрескавшаяся, бороздчатая или с брусчатым рисунком. Молодые побеги - бело-войлочные.</a:t>
            </a:r>
          </a:p>
          <a:p>
            <a:r>
              <a:rPr lang="ru-RU" dirty="0"/>
              <a:t>Листья у тополя белого плотные, от овальных до пальчато-лопастных, с крупными зубцами, сверху темно-зеленые, блестящие, снизу опушенные, бело-войлочные. Очередные, длиной 6-10 см., шириной 5 см. Осенью листья окрашиваются в лимонно-желтый цвет.</a:t>
            </a:r>
          </a:p>
          <a:p>
            <a:r>
              <a:rPr lang="ru-RU" dirty="0"/>
              <a:t>Мужские сережки белесые, с карминно-красными пыльниками, длиной 4-6 см., утолщенные, висячие. Женские сережки в период цветения такой же длины, зеленовато желтые, в период созревания длиной около 10 см. Цветки появляются до распускания листьев.</a:t>
            </a:r>
          </a:p>
          <a:p>
            <a:r>
              <a:rPr lang="ru-RU" dirty="0"/>
              <a:t>Тополь белый имеет глубокую корневую систему, которая дает обильные корневые отпрыски, часто на значительном расстоянии от материнского дерева. Может мириться с засушливыми условиями, но быстро растет только на плодородных и достаточно увлажненных почвах. Обрезку кроны переносит плохо, крона при этом принимает уродливую форму, а часть ветвей засыхает. Весьма декоративен серебристой окраской листвы.</a:t>
            </a:r>
          </a:p>
          <a:p>
            <a:r>
              <a:rPr lang="ru-RU" dirty="0"/>
              <a:t>Тополь белый - эффектное дерево для монументальных композиций в крупных парках и лесопарках. Особенно хорош в больших группах и рощах, контрастных по окраске древесных пород. Пригоден для одиночных и групповых посадок. Хорош для укрепления берегов рек и водоемов, благодаря мощной корневой системе и обилию корневых отпрысков.</a:t>
            </a:r>
          </a:p>
          <a:p>
            <a:endParaRPr lang="ru-RU" dirty="0"/>
          </a:p>
        </p:txBody>
      </p:sp>
      <p:pic>
        <p:nvPicPr>
          <p:cNvPr id="4" name="Рисунок 3"/>
          <p:cNvPicPr>
            <a:picLocks noChangeAspect="1"/>
          </p:cNvPicPr>
          <p:nvPr/>
        </p:nvPicPr>
        <p:blipFill>
          <a:blip r:embed="rId2"/>
          <a:stretch>
            <a:fillRect/>
          </a:stretch>
        </p:blipFill>
        <p:spPr>
          <a:xfrm>
            <a:off x="5658970" y="1558066"/>
            <a:ext cx="3431241" cy="4574988"/>
          </a:xfrm>
          <a:prstGeom prst="rect">
            <a:avLst/>
          </a:prstGeom>
        </p:spPr>
      </p:pic>
    </p:spTree>
    <p:extLst>
      <p:ext uri="{BB962C8B-B14F-4D97-AF65-F5344CB8AC3E}">
        <p14:creationId xmlns:p14="http://schemas.microsoft.com/office/powerpoint/2010/main" val="2800853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228948" y="161028"/>
            <a:ext cx="4286250" cy="3200400"/>
          </a:xfrm>
          <a:prstGeom prst="rect">
            <a:avLst/>
          </a:prstGeom>
        </p:spPr>
      </p:pic>
      <p:pic>
        <p:nvPicPr>
          <p:cNvPr id="5" name="Рисунок 4"/>
          <p:cNvPicPr>
            <a:picLocks noChangeAspect="1"/>
          </p:cNvPicPr>
          <p:nvPr/>
        </p:nvPicPr>
        <p:blipFill>
          <a:blip r:embed="rId3"/>
          <a:stretch>
            <a:fillRect/>
          </a:stretch>
        </p:blipFill>
        <p:spPr>
          <a:xfrm>
            <a:off x="5597561" y="1616672"/>
            <a:ext cx="4652683" cy="3489512"/>
          </a:xfrm>
          <a:prstGeom prst="rect">
            <a:avLst/>
          </a:prstGeom>
        </p:spPr>
      </p:pic>
      <p:pic>
        <p:nvPicPr>
          <p:cNvPr id="6" name="Рисунок 5"/>
          <p:cNvPicPr>
            <a:picLocks noChangeAspect="1"/>
          </p:cNvPicPr>
          <p:nvPr/>
        </p:nvPicPr>
        <p:blipFill>
          <a:blip r:embed="rId4"/>
          <a:stretch>
            <a:fillRect/>
          </a:stretch>
        </p:blipFill>
        <p:spPr>
          <a:xfrm>
            <a:off x="1352101" y="3681132"/>
            <a:ext cx="4080733" cy="3060550"/>
          </a:xfrm>
          <a:prstGeom prst="rect">
            <a:avLst/>
          </a:prstGeom>
        </p:spPr>
      </p:pic>
    </p:spTree>
    <p:extLst>
      <p:ext uri="{BB962C8B-B14F-4D97-AF65-F5344CB8AC3E}">
        <p14:creationId xmlns:p14="http://schemas.microsoft.com/office/powerpoint/2010/main" val="3902929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Осина</a:t>
            </a:r>
          </a:p>
        </p:txBody>
      </p:sp>
      <p:sp>
        <p:nvSpPr>
          <p:cNvPr id="3" name="Объект 2"/>
          <p:cNvSpPr>
            <a:spLocks noGrp="1"/>
          </p:cNvSpPr>
          <p:nvPr>
            <p:ph idx="1"/>
          </p:nvPr>
        </p:nvSpPr>
        <p:spPr>
          <a:xfrm>
            <a:off x="677334" y="1247887"/>
            <a:ext cx="4163607" cy="5432612"/>
          </a:xfrm>
        </p:spPr>
        <p:txBody>
          <a:bodyPr>
            <a:normAutofit fontScale="55000" lnSpcReduction="20000"/>
          </a:bodyPr>
          <a:lstStyle/>
          <a:p>
            <a:r>
              <a:rPr lang="ru-RU" dirty="0"/>
              <a:t> это дерево со стволом </a:t>
            </a:r>
            <a:r>
              <a:rPr lang="ru-RU" dirty="0" err="1"/>
              <a:t>колонновидной</a:t>
            </a:r>
            <a:r>
              <a:rPr lang="ru-RU" dirty="0"/>
              <a:t> формы, высотой до 35 м. и диаметром до 1 м. Крона осины вначале очень рыхлая и светлая, благодаря широко расставленным веткам, в дальнейшем конусовидная, а затем округлая и неравномерно-многоярусная. Нижние ветви горизонтальные, верхние - круто восходящие.</a:t>
            </a:r>
          </a:p>
          <a:p>
            <a:r>
              <a:rPr lang="ru-RU" dirty="0"/>
              <a:t>Кора молодых деревьев гладкая, зеленовато-серая, с множеством чечевичек, ближе к комлю с возрастом трещиноватая, темно-серая. Побеги блестящие, темно-коричнево-красноватые, с прилегающими узкими почками.</a:t>
            </a:r>
          </a:p>
          <a:p>
            <a:r>
              <a:rPr lang="ru-RU" dirty="0"/>
              <a:t>Листья осины длиной 3-10 см., округлые, с крупными тупо заостренными зубцами по краю, с обеих сторон серо-зеленые, снизу более светлые, голые (лишь при распускании волосистые). Черешки длинные, посередине сплюснутые, поэтому листья колеблются (дрожат) даже при слабом ветре. Листья порослевых побегов крупные, треугольно-яйцевидной формы.</a:t>
            </a:r>
          </a:p>
          <a:p>
            <a:r>
              <a:rPr lang="ru-RU" dirty="0"/>
              <a:t>Мужские сережки длиной 7-10 см. и толщиной до 1,5 см., серо-белые с темно-пурпурными пыльниками, женские - короче и тоньше, зеленоватые. Цветет задолго до распускания листьев. Плод коробочка, созревает летом.</a:t>
            </a:r>
          </a:p>
          <a:p>
            <a:r>
              <a:rPr lang="ru-RU" dirty="0"/>
              <a:t>Осина рано вступает в пору плодоношения и плодоносит ежегодно, но семенным путем возобновляется редко (на гарях, гниющих пнях и поваленных деревьях). Дает обильные корневые отпрыски. Возможно размножение сбрасываемыми молодыми веточками (осенний </a:t>
            </a:r>
            <a:r>
              <a:rPr lang="ru-RU" dirty="0" err="1"/>
              <a:t>веткопад</a:t>
            </a:r>
            <a:r>
              <a:rPr lang="ru-RU" dirty="0"/>
              <a:t>). Корни осины мощные, поверхностные, далеко расходятся за пределы проекции кроны.</a:t>
            </a:r>
          </a:p>
          <a:p>
            <a:r>
              <a:rPr lang="ru-RU" dirty="0"/>
              <a:t>Осина весьма декоративна и играет заметную роль в формировании ландшафтов России. Особенно эффектна она осенью, когда листья осины принимают разнообразную яркую окраску - от лимонно-желтой до карминной, создавая яркие цветовые пятна по опушкам леса, в парках, зеленых зонах городов.</a:t>
            </a:r>
          </a:p>
          <a:p>
            <a:endParaRPr lang="ru-RU" dirty="0"/>
          </a:p>
        </p:txBody>
      </p:sp>
      <p:pic>
        <p:nvPicPr>
          <p:cNvPr id="4" name="Рисунок 3"/>
          <p:cNvPicPr>
            <a:picLocks noChangeAspect="1"/>
          </p:cNvPicPr>
          <p:nvPr/>
        </p:nvPicPr>
        <p:blipFill>
          <a:blip r:embed="rId2"/>
          <a:stretch>
            <a:fillRect/>
          </a:stretch>
        </p:blipFill>
        <p:spPr>
          <a:xfrm>
            <a:off x="5595332" y="1463040"/>
            <a:ext cx="4066715" cy="4576425"/>
          </a:xfrm>
          <a:prstGeom prst="rect">
            <a:avLst/>
          </a:prstGeom>
        </p:spPr>
      </p:pic>
    </p:spTree>
    <p:extLst>
      <p:ext uri="{BB962C8B-B14F-4D97-AF65-F5344CB8AC3E}">
        <p14:creationId xmlns:p14="http://schemas.microsoft.com/office/powerpoint/2010/main" val="830870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67403" y="127392"/>
            <a:ext cx="3537623" cy="3537623"/>
          </a:xfrm>
          <a:prstGeom prst="rect">
            <a:avLst/>
          </a:prstGeom>
        </p:spPr>
      </p:pic>
      <p:pic>
        <p:nvPicPr>
          <p:cNvPr id="5" name="Рисунок 4"/>
          <p:cNvPicPr>
            <a:picLocks noChangeAspect="1"/>
          </p:cNvPicPr>
          <p:nvPr/>
        </p:nvPicPr>
        <p:blipFill>
          <a:blip r:embed="rId3"/>
          <a:stretch>
            <a:fillRect/>
          </a:stretch>
        </p:blipFill>
        <p:spPr>
          <a:xfrm>
            <a:off x="5482158" y="532498"/>
            <a:ext cx="4204216" cy="2795804"/>
          </a:xfrm>
          <a:prstGeom prst="rect">
            <a:avLst/>
          </a:prstGeom>
        </p:spPr>
      </p:pic>
      <p:pic>
        <p:nvPicPr>
          <p:cNvPr id="6" name="Рисунок 5"/>
          <p:cNvPicPr>
            <a:picLocks noChangeAspect="1"/>
          </p:cNvPicPr>
          <p:nvPr/>
        </p:nvPicPr>
        <p:blipFill>
          <a:blip r:embed="rId4"/>
          <a:stretch>
            <a:fillRect/>
          </a:stretch>
        </p:blipFill>
        <p:spPr>
          <a:xfrm>
            <a:off x="3245464" y="3612685"/>
            <a:ext cx="4473388" cy="3355041"/>
          </a:xfrm>
          <a:prstGeom prst="rect">
            <a:avLst/>
          </a:prstGeom>
        </p:spPr>
      </p:pic>
    </p:spTree>
    <p:extLst>
      <p:ext uri="{BB962C8B-B14F-4D97-AF65-F5344CB8AC3E}">
        <p14:creationId xmlns:p14="http://schemas.microsoft.com/office/powerpoint/2010/main" val="1435708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1320800"/>
          </a:xfrm>
        </p:spPr>
        <p:txBody>
          <a:bodyPr/>
          <a:lstStyle/>
          <a:p>
            <a:r>
              <a:rPr lang="ru-RU" b="1" dirty="0" smtClean="0"/>
              <a:t>             Береза </a:t>
            </a:r>
            <a:r>
              <a:rPr lang="ru-RU" b="1" dirty="0"/>
              <a:t>бородавчатая</a:t>
            </a:r>
            <a:br>
              <a:rPr lang="ru-RU" b="1" dirty="0"/>
            </a:br>
            <a:endParaRPr lang="ru-RU" dirty="0"/>
          </a:p>
        </p:txBody>
      </p:sp>
      <p:sp>
        <p:nvSpPr>
          <p:cNvPr id="3" name="Объект 2"/>
          <p:cNvSpPr>
            <a:spLocks noGrp="1"/>
          </p:cNvSpPr>
          <p:nvPr>
            <p:ph idx="1"/>
          </p:nvPr>
        </p:nvSpPr>
        <p:spPr>
          <a:xfrm>
            <a:off x="677334" y="1495313"/>
            <a:ext cx="4249668" cy="5109882"/>
          </a:xfrm>
        </p:spPr>
        <p:txBody>
          <a:bodyPr>
            <a:normAutofit/>
          </a:bodyPr>
          <a:lstStyle/>
          <a:p>
            <a:r>
              <a:rPr lang="ru-RU" sz="1000" dirty="0" smtClean="0"/>
              <a:t>Это </a:t>
            </a:r>
            <a:r>
              <a:rPr lang="ru-RU" sz="1000" dirty="0"/>
              <a:t>дерево до 20 м. высотой, с ажурной, неправильной кроной и гладкой, белой отслаивающейся корой. У взрослых деревьев нижняя часть ствола покрыта мощной черноватой коркой, с глубокими трещинами, этим она отличается от большинства белоствольных берез.</a:t>
            </a:r>
          </a:p>
          <a:p>
            <a:r>
              <a:rPr lang="ru-RU" sz="1000" dirty="0"/>
              <a:t>Ветви березы бородавчатой большей частью </a:t>
            </a:r>
            <a:r>
              <a:rPr lang="ru-RU" sz="1000" dirty="0" err="1"/>
              <a:t>повислые</a:t>
            </a:r>
            <a:r>
              <a:rPr lang="ru-RU" sz="1000" dirty="0"/>
              <a:t>, молодые побеги бородавчатые. Нижние ветви довольно короткие, горизонтальные, ветви среднего и верхнего ярусов круто восходящие. Побеги очень длинные и стройные, у старых деревьев вуалеобразно свисают с ветвей. На побегах маленькие бородавчатые отростки (железки), отсюда и название березы - бородавчатая. Почки коричневатые или блестящие зеленые, длиной около 4 мм., слегка заостренные.</a:t>
            </a:r>
          </a:p>
          <a:p>
            <a:r>
              <a:rPr lang="ru-RU" sz="1000" dirty="0"/>
              <a:t>Листья ромбические, голые, до 7 см., в молодости смолистые, липкие.</a:t>
            </a:r>
          </a:p>
          <a:p>
            <a:r>
              <a:rPr lang="ru-RU" sz="1000" dirty="0"/>
              <a:t>Мужские сережки длиной 3-6 см., вначале коричневатые, затем светло-желтые, пониклые. Женские вначале зеленоватые, в период созревания светло- или средне-коричневые. Плод - продолговато-эллиптический, крылатый орешек.</a:t>
            </a:r>
          </a:p>
          <a:p>
            <a:r>
              <a:rPr lang="ru-RU" sz="1000" dirty="0"/>
              <a:t>Береза бородавчатая растет быстро, морозостойка, нетребовательна к почве, очень светолюбива, засухоустойчива.</a:t>
            </a:r>
          </a:p>
          <a:p>
            <a:endParaRPr lang="ru-RU" dirty="0"/>
          </a:p>
        </p:txBody>
      </p:sp>
      <p:pic>
        <p:nvPicPr>
          <p:cNvPr id="6" name="Рисунок 5"/>
          <p:cNvPicPr>
            <a:picLocks noChangeAspect="1"/>
          </p:cNvPicPr>
          <p:nvPr/>
        </p:nvPicPr>
        <p:blipFill>
          <a:blip r:embed="rId2"/>
          <a:stretch>
            <a:fillRect/>
          </a:stretch>
        </p:blipFill>
        <p:spPr>
          <a:xfrm>
            <a:off x="5593705" y="1587651"/>
            <a:ext cx="3092085" cy="4641028"/>
          </a:xfrm>
          <a:prstGeom prst="rect">
            <a:avLst/>
          </a:prstGeom>
        </p:spPr>
      </p:pic>
    </p:spTree>
    <p:extLst>
      <p:ext uri="{BB962C8B-B14F-4D97-AF65-F5344CB8AC3E}">
        <p14:creationId xmlns:p14="http://schemas.microsoft.com/office/powerpoint/2010/main" val="3946412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stretch>
            <a:fillRect/>
          </a:stretch>
        </p:blipFill>
        <p:spPr>
          <a:xfrm>
            <a:off x="806426" y="241448"/>
            <a:ext cx="4217395" cy="3975550"/>
          </a:xfrm>
          <a:prstGeom prst="rect">
            <a:avLst/>
          </a:prstGeom>
        </p:spPr>
      </p:pic>
      <p:pic>
        <p:nvPicPr>
          <p:cNvPr id="7" name="Рисунок 6"/>
          <p:cNvPicPr>
            <a:picLocks noChangeAspect="1"/>
          </p:cNvPicPr>
          <p:nvPr/>
        </p:nvPicPr>
        <p:blipFill>
          <a:blip r:embed="rId3"/>
          <a:stretch>
            <a:fillRect/>
          </a:stretch>
        </p:blipFill>
        <p:spPr>
          <a:xfrm>
            <a:off x="4216997" y="2571879"/>
            <a:ext cx="4992781" cy="3756324"/>
          </a:xfrm>
          <a:prstGeom prst="rect">
            <a:avLst/>
          </a:prstGeom>
        </p:spPr>
      </p:pic>
    </p:spTree>
    <p:extLst>
      <p:ext uri="{BB962C8B-B14F-4D97-AF65-F5344CB8AC3E}">
        <p14:creationId xmlns:p14="http://schemas.microsoft.com/office/powerpoint/2010/main" val="1260241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Вяз гладкий</a:t>
            </a:r>
            <a:br>
              <a:rPr lang="ru-RU" b="1" dirty="0"/>
            </a:br>
            <a:endParaRPr lang="ru-RU" dirty="0"/>
          </a:p>
        </p:txBody>
      </p:sp>
      <p:sp>
        <p:nvSpPr>
          <p:cNvPr id="3" name="Объект 2"/>
          <p:cNvSpPr>
            <a:spLocks noGrp="1"/>
          </p:cNvSpPr>
          <p:nvPr>
            <p:ph idx="1"/>
          </p:nvPr>
        </p:nvSpPr>
        <p:spPr>
          <a:xfrm>
            <a:off x="677334" y="1215615"/>
            <a:ext cx="4389518" cy="5529430"/>
          </a:xfrm>
        </p:spPr>
        <p:txBody>
          <a:bodyPr>
            <a:normAutofit fontScale="62500" lnSpcReduction="20000"/>
          </a:bodyPr>
          <a:lstStyle/>
          <a:p>
            <a:r>
              <a:rPr lang="ru-RU" dirty="0" smtClean="0"/>
              <a:t>Дерево </a:t>
            </a:r>
            <a:r>
              <a:rPr lang="ru-RU" dirty="0"/>
              <a:t>до 25 м. высотой с красивой широкой эллиптической кроной и тонкими, свисающими ветвями. Крона своеобразная, неравномерная, довольно округлая, сводчатая, обычно мало сомкнутая, многоярусная или несколько разреженная.</a:t>
            </a:r>
          </a:p>
          <a:p>
            <a:r>
              <a:rPr lang="ru-RU" dirty="0"/>
              <a:t>Ветви в нижнем ярусе кроны сравнительно короткие и горизонтальные, в среднем ярусе сначала восходящие, а затем повисающие. Только ответвления в верхушечной части расходятся лучами вверх. Молодые побеги пушистые, позже гладкие, светло-бурые, блестящие. Кора взрослых деревьев </a:t>
            </a:r>
            <a:r>
              <a:rPr lang="ru-RU" dirty="0" err="1"/>
              <a:t>буровато</a:t>
            </a:r>
            <a:r>
              <a:rPr lang="ru-RU" dirty="0"/>
              <a:t>-коричневая, отслаивающаяся тонкими пластинками.</a:t>
            </a:r>
          </a:p>
          <a:p>
            <a:r>
              <a:rPr lang="ru-RU" dirty="0"/>
              <a:t>Листья продолговато- или округло-яйцевидные, сверху заостренные, в основании резко неравнобокие (12 на 6 см.). По краю листья дважды остропильчатые, с серповидными зубцами; сверху темно-зеленые, голые, снизу светло-зеленые, мягко-волосистые; осенью окрашиваются в </a:t>
            </a:r>
            <a:r>
              <a:rPr lang="ru-RU" dirty="0" err="1"/>
              <a:t>буровато</a:t>
            </a:r>
            <a:r>
              <a:rPr lang="ru-RU" dirty="0"/>
              <a:t>-пурпуровые тона. Черешки листьев очень короткие, длиной всего около 5 мм.</a:t>
            </a:r>
          </a:p>
          <a:p>
            <a:r>
              <a:rPr lang="ru-RU" dirty="0"/>
              <a:t>Мелкие буроватые цветки, с выступающими фиолетовыми тычинками, на длинных свисающих цветоносах. Продолжительность цветения до 10 дней. Плоды - крылатки, реснитчатые по краю.</a:t>
            </a:r>
          </a:p>
          <a:p>
            <a:r>
              <a:rPr lang="ru-RU" dirty="0"/>
              <a:t>Вяз гладкий относительно теневынослив, зимостоек. Растет быстро. Хорошо переносит стрижку и держит форму. Доживает до 200-300 лет. Засухоустойчив, но хорошим ростом обладает только на глубоких, свежих почвах. В городских условиях, особенно в уличных посадках, на бедных и сухих почвах имеет слабый рост, ранний листопад и усыхание кроны. Уплотнение почвы и асфальтовое покрытие также задерживают его рост. Запыленность и затенение зданиями не переносит, как и засоленность почвы.</a:t>
            </a:r>
          </a:p>
          <a:p>
            <a:endParaRPr lang="ru-RU" dirty="0"/>
          </a:p>
        </p:txBody>
      </p:sp>
      <p:pic>
        <p:nvPicPr>
          <p:cNvPr id="4" name="Рисунок 3"/>
          <p:cNvPicPr>
            <a:picLocks noChangeAspect="1"/>
          </p:cNvPicPr>
          <p:nvPr/>
        </p:nvPicPr>
        <p:blipFill>
          <a:blip r:embed="rId2"/>
          <a:stretch>
            <a:fillRect/>
          </a:stretch>
        </p:blipFill>
        <p:spPr>
          <a:xfrm>
            <a:off x="5626250" y="1312434"/>
            <a:ext cx="3991086" cy="3872754"/>
          </a:xfrm>
          <a:prstGeom prst="rect">
            <a:avLst/>
          </a:prstGeom>
        </p:spPr>
      </p:pic>
    </p:spTree>
    <p:extLst>
      <p:ext uri="{BB962C8B-B14F-4D97-AF65-F5344CB8AC3E}">
        <p14:creationId xmlns:p14="http://schemas.microsoft.com/office/powerpoint/2010/main" val="1627919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481069" y="306929"/>
            <a:ext cx="3333750" cy="4286250"/>
          </a:xfrm>
          <a:prstGeom prst="rect">
            <a:avLst/>
          </a:prstGeom>
        </p:spPr>
      </p:pic>
      <p:pic>
        <p:nvPicPr>
          <p:cNvPr id="6" name="Рисунок 5"/>
          <p:cNvPicPr>
            <a:picLocks noChangeAspect="1"/>
          </p:cNvPicPr>
          <p:nvPr/>
        </p:nvPicPr>
        <p:blipFill>
          <a:blip r:embed="rId3"/>
          <a:stretch>
            <a:fillRect/>
          </a:stretch>
        </p:blipFill>
        <p:spPr>
          <a:xfrm>
            <a:off x="4033823" y="2237591"/>
            <a:ext cx="4879560" cy="3896677"/>
          </a:xfrm>
          <a:prstGeom prst="rect">
            <a:avLst/>
          </a:prstGeom>
        </p:spPr>
      </p:pic>
    </p:spTree>
    <p:extLst>
      <p:ext uri="{BB962C8B-B14F-4D97-AF65-F5344CB8AC3E}">
        <p14:creationId xmlns:p14="http://schemas.microsoft.com/office/powerpoint/2010/main" val="2034057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Дуб черешчатый</a:t>
            </a:r>
            <a:br>
              <a:rPr lang="ru-RU" b="1" dirty="0"/>
            </a:br>
            <a:endParaRPr lang="ru-RU" dirty="0"/>
          </a:p>
        </p:txBody>
      </p:sp>
      <p:sp>
        <p:nvSpPr>
          <p:cNvPr id="3" name="Объект 2"/>
          <p:cNvSpPr>
            <a:spLocks noGrp="1"/>
          </p:cNvSpPr>
          <p:nvPr>
            <p:ph idx="1"/>
          </p:nvPr>
        </p:nvSpPr>
        <p:spPr>
          <a:xfrm>
            <a:off x="677334" y="1355464"/>
            <a:ext cx="4131334" cy="5056093"/>
          </a:xfrm>
        </p:spPr>
        <p:txBody>
          <a:bodyPr>
            <a:normAutofit fontScale="55000" lnSpcReduction="20000"/>
          </a:bodyPr>
          <a:lstStyle/>
          <a:p>
            <a:r>
              <a:rPr lang="ru-RU" dirty="0"/>
              <a:t>долговечное, очень мощное дерево до 50 м. высотой, в сомкнутых насаждениях со стройным стволом, высоко очищенным от сучьев, при одиночных посадках на открытых местах - с коротким стволом и широкой, раскидистой, </a:t>
            </a:r>
            <a:r>
              <a:rPr lang="ru-RU" dirty="0" smtClean="0"/>
              <a:t>низко посаженной </a:t>
            </a:r>
            <a:r>
              <a:rPr lang="ru-RU" dirty="0"/>
              <a:t>кроной. Кора на стволах до 40 лет гладкая, оливково-бурая, позже серовато-бурая, почти черная.</a:t>
            </a:r>
          </a:p>
          <a:p>
            <a:r>
              <a:rPr lang="ru-RU" dirty="0"/>
              <a:t>Ветви многократно изогнутые или скрученные, очень массивные. Побеги зеленовато-коричневые, вначале еще опушенные, позднее все более голые, иногда слегка заиндевевшие. Почки округло-овальные, длиной около 8 мм., заостренные, с множеством чешуек.</a:t>
            </a:r>
          </a:p>
          <a:p>
            <a:r>
              <a:rPr lang="ru-RU" dirty="0"/>
              <a:t>Листья у дуба черешчатого очередные, на вершине побегов сближенные в пучки, кожистые, продолговатые, обратнояйцевидные, до 15 см. длиной, с вытянутой вершиной и 3-7 парами тупых, боковых лопастей неодинаковой длины. Лопасти </a:t>
            </a:r>
            <a:r>
              <a:rPr lang="ru-RU" dirty="0" smtClean="0"/>
              <a:t>цельно крайние, </a:t>
            </a:r>
            <a:r>
              <a:rPr lang="ru-RU" dirty="0"/>
              <a:t>или с 1-3 зубцами, у основания листовой пластинки часто с ушками. Листья сверху блестящие, голые, темно-зеленые, снизу светлее, иногда с редкими волосками.</a:t>
            </a:r>
          </a:p>
          <a:p>
            <a:r>
              <a:rPr lang="ru-RU" dirty="0"/>
              <a:t>Желуди до 3,5 см., на 1/5 охвачены плюской, удлиненно-яйцевидные, созревают ранней осенью.</a:t>
            </a:r>
          </a:p>
          <a:p>
            <a:r>
              <a:rPr lang="ru-RU" dirty="0"/>
              <a:t>Дуб черешчатый растет медленно, наибольшая энергия роста в 5-20 лет. Средне светолюбив, благодаря мощной корневой системе ветроустойчив. Избыточное переувлажнение почвы не переносит, но выдерживает временное затопление до 20 дней. Дуб черешчатый предпочитает глубокие, плодородные, свежие почвы, но способен развиваться на любых, включая сухие и засоленные, что делает его незаменимым в зеленом строительстве многих областей России. Обладает высокой </a:t>
            </a:r>
            <a:r>
              <a:rPr lang="ru-RU" dirty="0" smtClean="0"/>
              <a:t>засуха- </a:t>
            </a:r>
            <a:r>
              <a:rPr lang="ru-RU" dirty="0"/>
              <a:t>и жароустойчивостью. Одна из наиболее долговечных пород, живет до 1500 лет. Размножается посевом желудей, декоративные формы - прививкой и зелеными черенками. Хорошо возобновляется порослью от пня.</a:t>
            </a:r>
          </a:p>
          <a:p>
            <a:endParaRPr lang="ru-RU" dirty="0"/>
          </a:p>
        </p:txBody>
      </p:sp>
      <p:pic>
        <p:nvPicPr>
          <p:cNvPr id="4" name="Рисунок 3"/>
          <p:cNvPicPr>
            <a:picLocks noChangeAspect="1"/>
          </p:cNvPicPr>
          <p:nvPr/>
        </p:nvPicPr>
        <p:blipFill>
          <a:blip r:embed="rId2"/>
          <a:stretch>
            <a:fillRect/>
          </a:stretch>
        </p:blipFill>
        <p:spPr>
          <a:xfrm>
            <a:off x="5636365" y="1355464"/>
            <a:ext cx="3637637" cy="4851698"/>
          </a:xfrm>
          <a:prstGeom prst="rect">
            <a:avLst/>
          </a:prstGeom>
        </p:spPr>
      </p:pic>
    </p:spTree>
    <p:extLst>
      <p:ext uri="{BB962C8B-B14F-4D97-AF65-F5344CB8AC3E}">
        <p14:creationId xmlns:p14="http://schemas.microsoft.com/office/powerpoint/2010/main" val="2001202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09197" y="199583"/>
            <a:ext cx="4234926" cy="3176195"/>
          </a:xfrm>
          <a:prstGeom prst="rect">
            <a:avLst/>
          </a:prstGeom>
        </p:spPr>
      </p:pic>
      <p:pic>
        <p:nvPicPr>
          <p:cNvPr id="6" name="Рисунок 5"/>
          <p:cNvPicPr>
            <a:picLocks noChangeAspect="1"/>
          </p:cNvPicPr>
          <p:nvPr/>
        </p:nvPicPr>
        <p:blipFill>
          <a:blip r:embed="rId3"/>
          <a:stretch>
            <a:fillRect/>
          </a:stretch>
        </p:blipFill>
        <p:spPr>
          <a:xfrm>
            <a:off x="5905950" y="704960"/>
            <a:ext cx="3430848" cy="5129175"/>
          </a:xfrm>
          <a:prstGeom prst="rect">
            <a:avLst/>
          </a:prstGeom>
        </p:spPr>
      </p:pic>
      <p:pic>
        <p:nvPicPr>
          <p:cNvPr id="7" name="Рисунок 6"/>
          <p:cNvPicPr>
            <a:picLocks noChangeAspect="1"/>
          </p:cNvPicPr>
          <p:nvPr/>
        </p:nvPicPr>
        <p:blipFill>
          <a:blip r:embed="rId4"/>
          <a:stretch>
            <a:fillRect/>
          </a:stretch>
        </p:blipFill>
        <p:spPr>
          <a:xfrm>
            <a:off x="1731980" y="3558877"/>
            <a:ext cx="3670039" cy="2755866"/>
          </a:xfrm>
          <a:prstGeom prst="rect">
            <a:avLst/>
          </a:prstGeom>
        </p:spPr>
      </p:pic>
    </p:spTree>
    <p:extLst>
      <p:ext uri="{BB962C8B-B14F-4D97-AF65-F5344CB8AC3E}">
        <p14:creationId xmlns:p14="http://schemas.microsoft.com/office/powerpoint/2010/main" val="3286053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Клен остролистный</a:t>
            </a:r>
            <a:br>
              <a:rPr lang="ru-RU" b="1" dirty="0"/>
            </a:br>
            <a:endParaRPr lang="ru-RU" dirty="0"/>
          </a:p>
        </p:txBody>
      </p:sp>
      <p:sp>
        <p:nvSpPr>
          <p:cNvPr id="3" name="Объект 2"/>
          <p:cNvSpPr>
            <a:spLocks noGrp="1"/>
          </p:cNvSpPr>
          <p:nvPr>
            <p:ph idx="1"/>
          </p:nvPr>
        </p:nvSpPr>
        <p:spPr>
          <a:xfrm>
            <a:off x="677334" y="1258645"/>
            <a:ext cx="4195880" cy="5443369"/>
          </a:xfrm>
        </p:spPr>
        <p:txBody>
          <a:bodyPr>
            <a:normAutofit fontScale="55000" lnSpcReduction="20000"/>
          </a:bodyPr>
          <a:lstStyle/>
          <a:p>
            <a:r>
              <a:rPr lang="ru-RU" dirty="0" smtClean="0"/>
              <a:t>Это </a:t>
            </a:r>
            <a:r>
              <a:rPr lang="ru-RU" dirty="0"/>
              <a:t>дерево до 30 м. высотой, с плотной, </a:t>
            </a:r>
            <a:r>
              <a:rPr lang="ru-RU" dirty="0" smtClean="0"/>
              <a:t>широко округлой </a:t>
            </a:r>
            <a:r>
              <a:rPr lang="ru-RU" dirty="0"/>
              <a:t>кроной. Крона чаще всего регулярная и очень красивая, на прямом, но довольно коротком стволе. Ветви круто восходящие или наклонные.</a:t>
            </a:r>
          </a:p>
          <a:p>
            <a:r>
              <a:rPr lang="ru-RU" dirty="0"/>
              <a:t>Кора молодых ветвей красновато-серая, гладкая. Ствол покрыт темной, </a:t>
            </a:r>
            <a:r>
              <a:rPr lang="ru-RU" dirty="0" err="1"/>
              <a:t>буровато</a:t>
            </a:r>
            <a:r>
              <a:rPr lang="ru-RU" dirty="0"/>
              <a:t>-серой, иногда почти черной корой с многочисленными неглубокими трещинами.</a:t>
            </a:r>
          </a:p>
          <a:p>
            <a:r>
              <a:rPr lang="ru-RU" dirty="0"/>
              <a:t>Крупные, до 18 см., </a:t>
            </a:r>
            <a:r>
              <a:rPr lang="ru-RU" dirty="0" smtClean="0"/>
              <a:t>пяти лопастные, </a:t>
            </a:r>
            <a:r>
              <a:rPr lang="ru-RU" dirty="0"/>
              <a:t>темно-зеленые листья осенью окрашиваются в оранжево-желтые тона. Черешки листьев с млечным соком.</a:t>
            </a:r>
          </a:p>
          <a:p>
            <a:r>
              <a:rPr lang="ru-RU" dirty="0"/>
              <a:t>Клен остролистный цветет до и в период распускания листьев, желтовато-зелеными, душистыми цветками, собранными в щитковидные соцветия. Цветки собраны в большом количестве в прямостоящие, метельчатые соцветия. Очень красив и прозрачен в начальный период цветения, когда соцветия уже сформировались, а листья еще не развернулись. Не менее декоративен летом темно-зеленой кроной и, бесспорно, в осеннем убранстве.</a:t>
            </a:r>
          </a:p>
          <a:p>
            <a:r>
              <a:rPr lang="ru-RU" dirty="0"/>
              <a:t>К плодородию и влажности почвы довольно требователен, растет быстро, теневынослив. Клен остролистный не переносит застоя влаги и засоленности, дает обильную поросль от пня. Хорошо выдерживает пересадку и городские условия. Ветроустойчив. Является в пределах своего ареала одной из главных пород для садово-паркового строительства в России. Большие размеры, прекрасная густая крона, стройный ствол, весьма орнаментальная листва - вот те качества, за которые клен остролистный особо ценится в декоративном садоводстве. Одна из лучших пород для одиночных и аллейных посадок, красочных мощных групп. Его исключительно эффектный осенний наряд контрастно выделяется на фоне хвойных пород.</a:t>
            </a:r>
          </a:p>
          <a:p>
            <a:r>
              <a:rPr lang="ru-RU" dirty="0"/>
              <a:t>Клен остролистный имеет много декоративных форм, различающихся по окраске и форме листвы, характеру и форме кроны, особенностям роста.</a:t>
            </a:r>
          </a:p>
          <a:p>
            <a:endParaRPr lang="ru-RU" dirty="0"/>
          </a:p>
        </p:txBody>
      </p:sp>
      <p:pic>
        <p:nvPicPr>
          <p:cNvPr id="4" name="Рисунок 3"/>
          <p:cNvPicPr>
            <a:picLocks noChangeAspect="1"/>
          </p:cNvPicPr>
          <p:nvPr/>
        </p:nvPicPr>
        <p:blipFill>
          <a:blip r:embed="rId2"/>
          <a:stretch>
            <a:fillRect/>
          </a:stretch>
        </p:blipFill>
        <p:spPr>
          <a:xfrm>
            <a:off x="5497785" y="1699710"/>
            <a:ext cx="4173339" cy="4023360"/>
          </a:xfrm>
          <a:prstGeom prst="rect">
            <a:avLst/>
          </a:prstGeom>
        </p:spPr>
      </p:pic>
    </p:spTree>
    <p:extLst>
      <p:ext uri="{BB962C8B-B14F-4D97-AF65-F5344CB8AC3E}">
        <p14:creationId xmlns:p14="http://schemas.microsoft.com/office/powerpoint/2010/main" val="2069564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89560" y="161365"/>
            <a:ext cx="3234242" cy="3234242"/>
          </a:xfrm>
          <a:prstGeom prst="rect">
            <a:avLst/>
          </a:prstGeom>
        </p:spPr>
      </p:pic>
      <p:pic>
        <p:nvPicPr>
          <p:cNvPr id="5" name="Рисунок 4"/>
          <p:cNvPicPr>
            <a:picLocks noChangeAspect="1"/>
          </p:cNvPicPr>
          <p:nvPr/>
        </p:nvPicPr>
        <p:blipFill>
          <a:blip r:embed="rId3"/>
          <a:stretch>
            <a:fillRect/>
          </a:stretch>
        </p:blipFill>
        <p:spPr>
          <a:xfrm>
            <a:off x="5902715" y="3408663"/>
            <a:ext cx="4169227" cy="3293689"/>
          </a:xfrm>
          <a:prstGeom prst="rect">
            <a:avLst/>
          </a:prstGeom>
        </p:spPr>
      </p:pic>
      <p:pic>
        <p:nvPicPr>
          <p:cNvPr id="6" name="Рисунок 5"/>
          <p:cNvPicPr>
            <a:picLocks noChangeAspect="1"/>
          </p:cNvPicPr>
          <p:nvPr/>
        </p:nvPicPr>
        <p:blipFill>
          <a:blip r:embed="rId4"/>
          <a:stretch>
            <a:fillRect/>
          </a:stretch>
        </p:blipFill>
        <p:spPr>
          <a:xfrm>
            <a:off x="4432149" y="148309"/>
            <a:ext cx="3980331" cy="2985248"/>
          </a:xfrm>
          <a:prstGeom prst="rect">
            <a:avLst/>
          </a:prstGeom>
        </p:spPr>
      </p:pic>
      <p:pic>
        <p:nvPicPr>
          <p:cNvPr id="7" name="Рисунок 6"/>
          <p:cNvPicPr>
            <a:picLocks noChangeAspect="1"/>
          </p:cNvPicPr>
          <p:nvPr/>
        </p:nvPicPr>
        <p:blipFill>
          <a:blip r:embed="rId5"/>
          <a:stretch>
            <a:fillRect/>
          </a:stretch>
        </p:blipFill>
        <p:spPr>
          <a:xfrm>
            <a:off x="1141881" y="3709876"/>
            <a:ext cx="3837116" cy="2877837"/>
          </a:xfrm>
          <a:prstGeom prst="rect">
            <a:avLst/>
          </a:prstGeom>
        </p:spPr>
      </p:pic>
    </p:spTree>
    <p:extLst>
      <p:ext uri="{BB962C8B-B14F-4D97-AF65-F5344CB8AC3E}">
        <p14:creationId xmlns:p14="http://schemas.microsoft.com/office/powerpoint/2010/main" val="1490979501"/>
      </p:ext>
    </p:extLst>
  </p:cSld>
  <p:clrMapOvr>
    <a:masterClrMapping/>
  </p:clrMapOvr>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433</TotalTime>
  <Words>1691</Words>
  <Application>Microsoft Office PowerPoint</Application>
  <PresentationFormat>Широкоэкранный</PresentationFormat>
  <Paragraphs>52</Paragraphs>
  <Slides>17</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17</vt:i4>
      </vt:variant>
    </vt:vector>
  </HeadingPairs>
  <TitlesOfParts>
    <vt:vector size="21" baseType="lpstr">
      <vt:lpstr>Arial</vt:lpstr>
      <vt:lpstr>Trebuchet MS</vt:lpstr>
      <vt:lpstr>Wingdings 3</vt:lpstr>
      <vt:lpstr>Грань</vt:lpstr>
      <vt:lpstr>                Деревья                 Средней полосы России  подготовила воспитатель высшей категории    Маркова О.И.  </vt:lpstr>
      <vt:lpstr>             Береза бородавчатая </vt:lpstr>
      <vt:lpstr>Презентация PowerPoint</vt:lpstr>
      <vt:lpstr>Вяз гладкий </vt:lpstr>
      <vt:lpstr>Презентация PowerPoint</vt:lpstr>
      <vt:lpstr>Дуб черешчатый </vt:lpstr>
      <vt:lpstr>Презентация PowerPoint</vt:lpstr>
      <vt:lpstr>Клен остролистный </vt:lpstr>
      <vt:lpstr>Презентация PowerPoint</vt:lpstr>
      <vt:lpstr>Ель обыкновенная </vt:lpstr>
      <vt:lpstr>Презентация PowerPoint</vt:lpstr>
      <vt:lpstr>Сосна обыкновенная </vt:lpstr>
      <vt:lpstr>Презентация PowerPoint</vt:lpstr>
      <vt:lpstr>Тополь белый </vt:lpstr>
      <vt:lpstr>Презентация PowerPoint</vt:lpstr>
      <vt:lpstr>Осина</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Деревья                 Средней полосы России</dc:title>
  <dc:creator>Андрей Б</dc:creator>
  <cp:lastModifiedBy>Андрей Б</cp:lastModifiedBy>
  <cp:revision>7</cp:revision>
  <dcterms:created xsi:type="dcterms:W3CDTF">2014-05-25T10:52:40Z</dcterms:created>
  <dcterms:modified xsi:type="dcterms:W3CDTF">2014-05-25T18:06:03Z</dcterms:modified>
</cp:coreProperties>
</file>