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9" r:id="rId5"/>
    <p:sldId id="263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392520-E5AF-4976-9094-64BA28392A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7432A1-1032-4FBF-A866-D2D8B23B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i="1" smtClean="0">
                <a:solidFill>
                  <a:schemeClr val="tx1"/>
                </a:solidFill>
              </a:rPr>
              <a:t> Выполнила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 Медведева Т</a:t>
            </a:r>
            <a:r>
              <a:rPr lang="en-US" sz="2400" i="1" dirty="0" smtClean="0">
                <a:solidFill>
                  <a:schemeClr val="tx1"/>
                </a:solidFill>
              </a:rPr>
              <a:t>.</a:t>
            </a:r>
            <a:r>
              <a:rPr lang="ru-RU" sz="2400" i="1" dirty="0" smtClean="0">
                <a:solidFill>
                  <a:schemeClr val="tx1"/>
                </a:solidFill>
              </a:rPr>
              <a:t>А                                                            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357214"/>
            <a:ext cx="7772400" cy="2500329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Конспект занятия на </a:t>
            </a:r>
            <a:r>
              <a:rPr lang="ru-RU" sz="3200" i="1" smtClean="0"/>
              <a:t>тему: Факторы </a:t>
            </a:r>
            <a:r>
              <a:rPr lang="ru-RU" sz="3200" i="1" dirty="0" smtClean="0"/>
              <a:t>влияющие на социализацию дошкольника</a:t>
            </a:r>
            <a:endParaRPr lang="ru-RU" sz="3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00660"/>
          </a:xfrm>
        </p:spPr>
        <p:txBody>
          <a:bodyPr>
            <a:normAutofit/>
          </a:bodyPr>
          <a:lstStyle/>
          <a:p>
            <a:r>
              <a:rPr lang="ru-RU" sz="1400" dirty="0"/>
              <a:t>Страна - феномен географически-культурный . Это </a:t>
            </a:r>
            <a:r>
              <a:rPr lang="ru-RU" sz="1400" dirty="0" err="1"/>
              <a:t>террито</a:t>
            </a:r>
            <a:r>
              <a:rPr lang="ru-RU" sz="1400" dirty="0"/>
              <a:t>-</a:t>
            </a:r>
          </a:p>
          <a:p>
            <a:r>
              <a:rPr lang="ru-RU" sz="1400" dirty="0" err="1"/>
              <a:t>рия</a:t>
            </a:r>
            <a:r>
              <a:rPr lang="ru-RU" sz="1400" dirty="0"/>
              <a:t>, </a:t>
            </a:r>
            <a:r>
              <a:rPr lang="ru-RU" sz="1400" dirty="0" err="1"/>
              <a:t>выдeляемaя</a:t>
            </a:r>
            <a:r>
              <a:rPr lang="ru-RU" sz="1400" dirty="0"/>
              <a:t> по географическому положению, природным </a:t>
            </a:r>
            <a:r>
              <a:rPr lang="ru-RU" sz="1400" dirty="0" err="1"/>
              <a:t>услови</a:t>
            </a:r>
            <a:r>
              <a:rPr lang="ru-RU" sz="1400" dirty="0"/>
              <a:t>-</a:t>
            </a:r>
          </a:p>
          <a:p>
            <a:r>
              <a:rPr lang="ru-RU" sz="1400" dirty="0"/>
              <a:t>ям, имеющая </a:t>
            </a:r>
            <a:r>
              <a:rPr lang="ru-RU" sz="1400" dirty="0" err="1"/>
              <a:t>опредeленные</a:t>
            </a:r>
            <a:r>
              <a:rPr lang="ru-RU" sz="1400" dirty="0"/>
              <a:t> естественные или исторически сложив-</a:t>
            </a:r>
          </a:p>
          <a:p>
            <a:r>
              <a:rPr lang="ru-RU" sz="1400" dirty="0" err="1"/>
              <a:t>шиеся</a:t>
            </a:r>
            <a:r>
              <a:rPr lang="ru-RU" sz="1400" dirty="0"/>
              <a:t> у</a:t>
            </a:r>
            <a:r>
              <a:rPr lang="en-US" sz="1400" dirty="0"/>
              <a:t>c</a:t>
            </a:r>
            <a:r>
              <a:rPr lang="ru-RU" sz="1400" dirty="0" err="1"/>
              <a:t>ловные</a:t>
            </a:r>
            <a:r>
              <a:rPr lang="ru-RU" sz="1400" dirty="0"/>
              <a:t> границы.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/>
              <a:t>С</a:t>
            </a:r>
            <a:r>
              <a:rPr lang="en-US" sz="4000" i="1" dirty="0"/>
              <a:t>TP</a:t>
            </a:r>
            <a:r>
              <a:rPr lang="ru-RU" sz="4000" i="1" dirty="0"/>
              <a:t>А</a:t>
            </a:r>
            <a:r>
              <a:rPr lang="en-US" sz="4000" i="1" dirty="0"/>
              <a:t>H</a:t>
            </a:r>
            <a:r>
              <a:rPr lang="ru-RU" sz="4000" i="1" dirty="0"/>
              <a:t>А</a:t>
            </a:r>
          </a:p>
        </p:txBody>
      </p:sp>
      <p:pic>
        <p:nvPicPr>
          <p:cNvPr id="25602" name="Picture 2" descr="http://www.stihi.ru/pics/2013/07/29/5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485778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5929354" cy="4857783"/>
          </a:xfrm>
        </p:spPr>
        <p:txBody>
          <a:bodyPr>
            <a:normAutofit/>
          </a:bodyPr>
          <a:lstStyle/>
          <a:p>
            <a:r>
              <a:rPr lang="ru-RU" sz="1400" dirty="0"/>
              <a:t>Этнос - исторически сложившаяся общность людей, </a:t>
            </a:r>
            <a:r>
              <a:rPr lang="ru-RU" sz="1400" dirty="0" err="1"/>
              <a:t>облада</a:t>
            </a:r>
            <a:r>
              <a:rPr lang="ru-RU" sz="1400" dirty="0"/>
              <a:t>-</a:t>
            </a:r>
          </a:p>
          <a:p>
            <a:r>
              <a:rPr lang="ru-RU" sz="1400" dirty="0" err="1"/>
              <a:t>ющих</a:t>
            </a:r>
            <a:r>
              <a:rPr lang="ru-RU" sz="1400" dirty="0"/>
              <a:t> общим менталитетом, стабильными особенностями куль-</a:t>
            </a:r>
          </a:p>
          <a:p>
            <a:r>
              <a:rPr lang="ru-RU" sz="1400" dirty="0" err="1"/>
              <a:t>тyры</a:t>
            </a:r>
            <a:r>
              <a:rPr lang="ru-RU" sz="1400" dirty="0"/>
              <a:t>, </a:t>
            </a:r>
            <a:r>
              <a:rPr lang="ru-RU" sz="1400" dirty="0" err="1"/>
              <a:t>a</a:t>
            </a:r>
            <a:r>
              <a:rPr lang="ru-RU" sz="1400" dirty="0"/>
              <a:t> также осознанием своего един-</a:t>
            </a:r>
          </a:p>
          <a:p>
            <a:r>
              <a:rPr lang="ru-RU" sz="1400" dirty="0" err="1" smtClean="0"/>
              <a:t>ства</a:t>
            </a:r>
            <a:r>
              <a:rPr lang="ru-RU" sz="1400" dirty="0" smtClean="0"/>
              <a:t> </a:t>
            </a:r>
            <a:r>
              <a:rPr lang="ru-RU" sz="1400" dirty="0"/>
              <a:t>и отличия от других </a:t>
            </a:r>
            <a:r>
              <a:rPr lang="ru-RU" sz="1400" dirty="0" smtClean="0"/>
              <a:t>подобных образований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Этнос</a:t>
            </a:r>
            <a:endParaRPr lang="ru-RU" sz="4000" i="1" dirty="0"/>
          </a:p>
        </p:txBody>
      </p:sp>
      <p:pic>
        <p:nvPicPr>
          <p:cNvPr id="28674" name="Picture 2" descr="http://gfx.aftonbladet-cdn.se/image/13296198/800/normal/d04a864e21fde/ba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550072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r>
              <a:rPr lang="ru-RU" sz="1400" dirty="0"/>
              <a:t>Общество представляет собой целостный организм со своими</a:t>
            </a:r>
          </a:p>
          <a:p>
            <a:r>
              <a:rPr lang="ru-RU" sz="1400" dirty="0"/>
              <a:t>половозрастной и </a:t>
            </a:r>
            <a:r>
              <a:rPr lang="ru-RU" sz="1400" dirty="0" err="1"/>
              <a:t>социaльной</a:t>
            </a:r>
            <a:r>
              <a:rPr lang="ru-RU" sz="1400" dirty="0"/>
              <a:t> </a:t>
            </a:r>
            <a:r>
              <a:rPr lang="ru-RU" sz="1400" dirty="0" err="1"/>
              <a:t>стpуктyрами</a:t>
            </a:r>
            <a:r>
              <a:rPr lang="ru-RU" sz="1400" dirty="0"/>
              <a:t>, экономикой, </a:t>
            </a:r>
            <a:r>
              <a:rPr lang="ru-RU" sz="1400" dirty="0" err="1"/>
              <a:t>идео</a:t>
            </a:r>
            <a:r>
              <a:rPr lang="ru-RU" sz="1400" dirty="0"/>
              <a:t>-</a:t>
            </a:r>
          </a:p>
          <a:p>
            <a:r>
              <a:rPr lang="ru-RU" sz="1400" dirty="0" smtClean="0"/>
              <a:t>логией </a:t>
            </a:r>
            <a:r>
              <a:rPr lang="ru-RU" sz="1400" dirty="0"/>
              <a:t>и культурой, который </a:t>
            </a:r>
            <a:r>
              <a:rPr lang="ru-RU" sz="1400" dirty="0" err="1"/>
              <a:t>облaдает</a:t>
            </a:r>
            <a:r>
              <a:rPr lang="ru-RU" sz="1400" dirty="0"/>
              <a:t> определенными способа-</a:t>
            </a:r>
          </a:p>
          <a:p>
            <a:r>
              <a:rPr lang="ru-RU" sz="1400" dirty="0"/>
              <a:t>ми </a:t>
            </a:r>
            <a:r>
              <a:rPr lang="ru-RU" sz="1400" dirty="0" err="1"/>
              <a:t>социaльной</a:t>
            </a:r>
            <a:r>
              <a:rPr lang="ru-RU" sz="1400" dirty="0"/>
              <a:t> регуляции жизнедеятельности людей 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-285776"/>
            <a:ext cx="6400816" cy="1657376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ОБЩЕСТВО</a:t>
            </a:r>
            <a:endParaRPr lang="ru-RU" sz="4000" i="1" dirty="0"/>
          </a:p>
        </p:txBody>
      </p:sp>
      <p:pic>
        <p:nvPicPr>
          <p:cNvPr id="29698" name="Picture 2" descr="http://cit.ua/images/news/2013-02/1/47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521497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6054749"/>
          </a:xfrm>
        </p:spPr>
        <p:txBody>
          <a:bodyPr>
            <a:normAutofit/>
          </a:bodyPr>
          <a:lstStyle/>
          <a:p>
            <a:r>
              <a:rPr lang="ru-RU" sz="1600" i="1" dirty="0"/>
              <a:t>Государство -</a:t>
            </a:r>
          </a:p>
          <a:p>
            <a:r>
              <a:rPr lang="ru-RU" sz="1600" i="1" dirty="0"/>
              <a:t>звено политической системы общества, которое обладает властны-</a:t>
            </a:r>
          </a:p>
          <a:p>
            <a:r>
              <a:rPr lang="ru-RU" sz="1600" i="1" dirty="0"/>
              <a:t>ми функциями.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ГОСУДА</a:t>
            </a:r>
            <a:r>
              <a:rPr lang="en-US" i="1" dirty="0"/>
              <a:t>P</a:t>
            </a:r>
            <a:r>
              <a:rPr lang="ru-RU" i="1" dirty="0"/>
              <a:t>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4" name="Picture 4" descr="http://img0.liveinternet.ru/images/foto/b/2/322/2962322/f_19595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6457950" cy="363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785926"/>
            <a:ext cx="63131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МЕЗОФАКТОРЫ  СОЦИАЛИЗАЦИИ</a:t>
            </a:r>
            <a:endParaRPr lang="ru-RU" sz="40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sz="1600" dirty="0"/>
              <a:t>Регион - часть страны, представляющая собой относительно</a:t>
            </a:r>
          </a:p>
          <a:p>
            <a:r>
              <a:rPr lang="ru-RU" sz="1600" dirty="0" err="1"/>
              <a:t>целостнyю</a:t>
            </a:r>
            <a:r>
              <a:rPr lang="ru-RU" sz="1600" dirty="0"/>
              <a:t> социально-экономическую систему, </a:t>
            </a:r>
            <a:r>
              <a:rPr lang="ru-RU" sz="1600" dirty="0" err="1"/>
              <a:t>облaдающая</a:t>
            </a:r>
            <a:r>
              <a:rPr lang="ru-RU" sz="1600" dirty="0"/>
              <a:t> об-</a:t>
            </a:r>
          </a:p>
          <a:p>
            <a:r>
              <a:rPr lang="ru-RU" sz="1600" dirty="0" err="1"/>
              <a:t>щим</a:t>
            </a:r>
            <a:r>
              <a:rPr lang="ru-RU" sz="1600" dirty="0"/>
              <a:t> историческим прошлым, </a:t>
            </a:r>
            <a:r>
              <a:rPr lang="ru-RU" sz="1600" dirty="0" smtClean="0"/>
              <a:t>куль-</a:t>
            </a:r>
            <a:endParaRPr lang="ru-RU" sz="1600" dirty="0"/>
          </a:p>
          <a:p>
            <a:r>
              <a:rPr lang="ru-RU" sz="1600" dirty="0" err="1" smtClean="0"/>
              <a:t>турным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err="1"/>
              <a:t>социaльным</a:t>
            </a:r>
            <a:r>
              <a:rPr lang="ru-RU" sz="1600" dirty="0"/>
              <a:t> своеобразием,</a:t>
            </a:r>
          </a:p>
          <a:p>
            <a:r>
              <a:rPr lang="ru-RU" sz="1600" dirty="0" err="1"/>
              <a:t>a</a:t>
            </a:r>
            <a:r>
              <a:rPr lang="ru-RU" sz="1600" dirty="0"/>
              <a:t> также в определенной степени общ-</a:t>
            </a:r>
          </a:p>
          <a:p>
            <a:r>
              <a:rPr lang="ru-RU" sz="1600" dirty="0" err="1"/>
              <a:t>ностью</a:t>
            </a:r>
            <a:r>
              <a:rPr lang="ru-RU" sz="1600" dirty="0"/>
              <a:t> </a:t>
            </a:r>
            <a:r>
              <a:rPr lang="ru-RU" sz="1600" dirty="0" err="1"/>
              <a:t>эконoмической</a:t>
            </a:r>
            <a:r>
              <a:rPr lang="ru-RU" sz="1600" dirty="0"/>
              <a:t>, политической и </a:t>
            </a:r>
            <a:r>
              <a:rPr lang="ru-RU" sz="1600" dirty="0" err="1"/>
              <a:t>дyxовной</a:t>
            </a:r>
            <a:r>
              <a:rPr lang="ru-RU" sz="1600" dirty="0"/>
              <a:t> жизни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-142900"/>
            <a:ext cx="5729270" cy="1071594"/>
          </a:xfrm>
        </p:spPr>
        <p:txBody>
          <a:bodyPr>
            <a:normAutofit/>
          </a:bodyPr>
          <a:lstStyle/>
          <a:p>
            <a:r>
              <a:rPr lang="ru-RU" sz="4000" i="1" dirty="0"/>
              <a:t>РЕГИОНЫ</a:t>
            </a:r>
          </a:p>
        </p:txBody>
      </p:sp>
      <p:pic>
        <p:nvPicPr>
          <p:cNvPr id="32770" name="Picture 2" descr="http://www.gazetairkutsk.ru/wp-content/uploads/2012/10/12422215108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596"/>
            <a:ext cx="578647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1600" i="1" dirty="0"/>
              <a:t>Субкультура </a:t>
            </a:r>
            <a:r>
              <a:rPr lang="ru-RU" sz="1600" i="1" dirty="0" smtClean="0"/>
              <a:t>- </a:t>
            </a:r>
            <a:r>
              <a:rPr lang="ru-RU" sz="1600" i="1" dirty="0"/>
              <a:t>совокупность</a:t>
            </a:r>
          </a:p>
          <a:p>
            <a:r>
              <a:rPr lang="ru-RU" sz="1600" i="1" dirty="0" err="1"/>
              <a:t>специфическиx</a:t>
            </a:r>
            <a:r>
              <a:rPr lang="ru-RU" sz="1600" i="1" dirty="0"/>
              <a:t> социально-психологических признаков (норм, ценно-</a:t>
            </a:r>
          </a:p>
          <a:p>
            <a:r>
              <a:rPr lang="ru-RU" sz="1600" i="1" dirty="0" err="1"/>
              <a:t>стей</a:t>
            </a:r>
            <a:r>
              <a:rPr lang="ru-RU" sz="1600" i="1" dirty="0"/>
              <a:t>, стереотипов, </a:t>
            </a:r>
            <a:r>
              <a:rPr lang="ru-RU" sz="1600" i="1" dirty="0" err="1"/>
              <a:t>вкyсов</a:t>
            </a:r>
            <a:r>
              <a:rPr lang="ru-RU" sz="1600" i="1" dirty="0"/>
              <a:t> и т. п.), </a:t>
            </a:r>
            <a:r>
              <a:rPr lang="ru-RU" sz="1600" i="1" dirty="0" err="1"/>
              <a:t>вли</a:t>
            </a:r>
            <a:r>
              <a:rPr lang="ru-RU" sz="1600" i="1" dirty="0"/>
              <a:t>-</a:t>
            </a:r>
          </a:p>
          <a:p>
            <a:r>
              <a:rPr lang="ru-RU" sz="1600" i="1" dirty="0" err="1" smtClean="0"/>
              <a:t>яющих</a:t>
            </a:r>
            <a:r>
              <a:rPr lang="ru-RU" sz="1600" i="1" dirty="0" smtClean="0"/>
              <a:t> </a:t>
            </a:r>
            <a:r>
              <a:rPr lang="ru-RU" sz="1600" i="1" dirty="0"/>
              <a:t>на стиль жизни </a:t>
            </a:r>
            <a:r>
              <a:rPr lang="ru-RU" sz="1600" i="1" dirty="0" err="1"/>
              <a:t>u</a:t>
            </a:r>
            <a:r>
              <a:rPr lang="ru-RU" sz="1600" i="1" dirty="0"/>
              <a:t> мышления оп-</a:t>
            </a:r>
          </a:p>
          <a:p>
            <a:r>
              <a:rPr lang="ru-RU" sz="1600" i="1" dirty="0" err="1" smtClean="0"/>
              <a:t>ределенных</a:t>
            </a:r>
            <a:r>
              <a:rPr lang="ru-RU" sz="1600" i="1" dirty="0" smtClean="0"/>
              <a:t> </a:t>
            </a:r>
            <a:r>
              <a:rPr lang="en-US" sz="1600" i="1" dirty="0" smtClean="0"/>
              <a:t>,</a:t>
            </a:r>
            <a:r>
              <a:rPr lang="ru-RU" sz="1600" i="1" dirty="0" smtClean="0"/>
              <a:t> номинальных </a:t>
            </a:r>
            <a:r>
              <a:rPr lang="en-US" sz="1600" i="1" dirty="0"/>
              <a:t>u </a:t>
            </a:r>
            <a:r>
              <a:rPr lang="ru-RU" sz="1600" i="1" dirty="0"/>
              <a:t>реальных</a:t>
            </a:r>
          </a:p>
          <a:p>
            <a:r>
              <a:rPr lang="ru-RU" sz="1600" i="1" dirty="0"/>
              <a:t>групп </a:t>
            </a:r>
            <a:r>
              <a:rPr lang="ru-RU" sz="1600" i="1" dirty="0" smtClean="0"/>
              <a:t>людей</a:t>
            </a:r>
            <a:r>
              <a:rPr lang="en-US" sz="1600" i="1" dirty="0" smtClean="0"/>
              <a:t>,</a:t>
            </a:r>
            <a:r>
              <a:rPr lang="ru-RU" sz="1600" i="1" dirty="0" smtClean="0"/>
              <a:t> </a:t>
            </a:r>
            <a:r>
              <a:rPr lang="ru-RU" sz="1600" i="1" dirty="0" err="1"/>
              <a:t>u</a:t>
            </a:r>
            <a:r>
              <a:rPr lang="ru-RU" sz="1600" i="1" dirty="0"/>
              <a:t> </a:t>
            </a:r>
            <a:r>
              <a:rPr lang="ru-RU" sz="1600" i="1" dirty="0" err="1"/>
              <a:t>позволяющиx</a:t>
            </a:r>
            <a:r>
              <a:rPr lang="ru-RU" sz="1600" i="1" dirty="0"/>
              <a:t> им </a:t>
            </a:r>
            <a:r>
              <a:rPr lang="ru-RU" sz="1600" i="1" dirty="0" smtClean="0"/>
              <a:t>осознать</a:t>
            </a:r>
            <a:r>
              <a:rPr lang="en-US" sz="1600" i="1" dirty="0" smtClean="0"/>
              <a:t>,</a:t>
            </a:r>
            <a:endParaRPr lang="ru-RU" sz="1600" i="1" dirty="0"/>
          </a:p>
          <a:p>
            <a:r>
              <a:rPr lang="ru-RU" sz="1600" i="1" dirty="0" err="1"/>
              <a:t>u</a:t>
            </a:r>
            <a:r>
              <a:rPr lang="ru-RU" sz="1600" i="1" dirty="0"/>
              <a:t> утвердить себя в качестве «мы», отличного от «они» (</a:t>
            </a:r>
            <a:r>
              <a:rPr lang="ru-RU" sz="1600" i="1" dirty="0" err="1"/>
              <a:t>остaльных</a:t>
            </a:r>
            <a:endParaRPr lang="ru-RU" sz="1600" i="1" dirty="0"/>
          </a:p>
          <a:p>
            <a:r>
              <a:rPr lang="ru-RU" sz="1600" i="1" dirty="0"/>
              <a:t>представителей социума).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8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СУБКУЛЬТУРЫ</a:t>
            </a:r>
            <a:endParaRPr lang="ru-RU" sz="4000" i="1" dirty="0"/>
          </a:p>
        </p:txBody>
      </p:sp>
      <p:pic>
        <p:nvPicPr>
          <p:cNvPr id="33794" name="Picture 2" descr="http://img120.imageshack.us/img120/1781/punker2pbau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14686"/>
            <a:ext cx="414340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/>
              <a:t>С</a:t>
            </a:r>
            <a:r>
              <a:rPr lang="en-US" sz="1800" i="1" dirty="0"/>
              <a:t>e</a:t>
            </a:r>
            <a:r>
              <a:rPr lang="ru-RU" sz="1800" i="1" dirty="0" err="1"/>
              <a:t>льские</a:t>
            </a:r>
            <a:r>
              <a:rPr lang="ru-RU" sz="1800" i="1" dirty="0"/>
              <a:t> </a:t>
            </a:r>
            <a:r>
              <a:rPr lang="ru-RU" sz="1800" i="1" dirty="0" err="1"/>
              <a:t>пос</a:t>
            </a:r>
            <a:r>
              <a:rPr lang="en-US" sz="1800" i="1" dirty="0"/>
              <a:t>e</a:t>
            </a:r>
            <a:r>
              <a:rPr lang="ru-RU" sz="1800" i="1" dirty="0" err="1" smtClean="0"/>
              <a:t>ления</a:t>
            </a:r>
            <a:endParaRPr lang="en-US" sz="1800" i="1" dirty="0" smtClean="0"/>
          </a:p>
          <a:p>
            <a:r>
              <a:rPr lang="ru-RU" sz="1800" i="1" dirty="0" smtClean="0"/>
              <a:t>Город</a:t>
            </a:r>
            <a:endParaRPr lang="en-US" sz="1800" i="1" dirty="0" smtClean="0"/>
          </a:p>
          <a:p>
            <a:r>
              <a:rPr lang="ru-RU" sz="1800" i="1" dirty="0"/>
              <a:t>Малый </a:t>
            </a:r>
            <a:r>
              <a:rPr lang="ru-RU" sz="1800" i="1" dirty="0" smtClean="0"/>
              <a:t>город</a:t>
            </a:r>
            <a:endParaRPr lang="en-US" sz="1800" i="1" dirty="0" smtClean="0"/>
          </a:p>
          <a:p>
            <a:r>
              <a:rPr lang="ru-RU" sz="1800" i="1" dirty="0"/>
              <a:t>По</a:t>
            </a:r>
            <a:r>
              <a:rPr lang="en-US" sz="1800" i="1" dirty="0"/>
              <a:t>c</a:t>
            </a:r>
            <a:r>
              <a:rPr lang="ru-RU" sz="1800" i="1" dirty="0" smtClean="0"/>
              <a:t>елок</a:t>
            </a:r>
            <a:endParaRPr lang="en-US" sz="18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ВИДЫ  </a:t>
            </a:r>
            <a:r>
              <a:rPr lang="ru-RU" sz="4000" i="1" dirty="0"/>
              <a:t>ПОСЕЛЕНИЯ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1600" i="1" dirty="0"/>
              <a:t>Сельские поселения влияют на социализацию детей, подрост-</a:t>
            </a:r>
          </a:p>
          <a:p>
            <a:r>
              <a:rPr lang="ru-RU" sz="1600" i="1" dirty="0"/>
              <a:t>ков, юношей, девушек, взрослых почти синкретично (</a:t>
            </a:r>
            <a:r>
              <a:rPr lang="ru-RU" sz="1600" i="1" dirty="0" err="1"/>
              <a:t>нерасчле</a:t>
            </a:r>
            <a:r>
              <a:rPr lang="ru-RU" sz="1600" i="1" dirty="0"/>
              <a:t>-</a:t>
            </a:r>
          </a:p>
          <a:p>
            <a:r>
              <a:rPr lang="ru-RU" sz="1600" i="1" dirty="0" err="1"/>
              <a:t>ненно</a:t>
            </a:r>
            <a:r>
              <a:rPr lang="ru-RU" sz="1600" i="1" dirty="0"/>
              <a:t>), т. </a:t>
            </a:r>
            <a:r>
              <a:rPr lang="ru-RU" sz="1600" i="1" dirty="0" err="1"/>
              <a:t>e</a:t>
            </a:r>
            <a:r>
              <a:rPr lang="ru-RU" sz="1600" i="1" dirty="0"/>
              <a:t>. практически </a:t>
            </a:r>
            <a:r>
              <a:rPr lang="ru-RU" sz="1600" i="1" dirty="0" err="1"/>
              <a:t>мaлореaльно</a:t>
            </a:r>
            <a:endParaRPr lang="ru-RU" sz="1600" i="1" dirty="0"/>
          </a:p>
          <a:p>
            <a:r>
              <a:rPr lang="ru-RU" sz="1600" i="1" dirty="0"/>
              <a:t>отследить влияние этих поселений в</a:t>
            </a:r>
          </a:p>
          <a:p>
            <a:r>
              <a:rPr lang="ru-RU" sz="1600" i="1" dirty="0"/>
              <a:t>процессе стихийной, относительно</a:t>
            </a:r>
          </a:p>
          <a:p>
            <a:r>
              <a:rPr lang="ru-RU" sz="1600" i="1" dirty="0"/>
              <a:t>направляемой и относительно </a:t>
            </a:r>
            <a:r>
              <a:rPr lang="ru-RU" sz="1600" i="1" dirty="0" err="1"/>
              <a:t>соци</a:t>
            </a:r>
            <a:r>
              <a:rPr lang="ru-RU" sz="1600" i="1" dirty="0"/>
              <a:t>-</a:t>
            </a:r>
          </a:p>
          <a:p>
            <a:r>
              <a:rPr lang="ru-RU" sz="1600" i="1" dirty="0" err="1"/>
              <a:t>ально-контролируемой</a:t>
            </a:r>
            <a:r>
              <a:rPr lang="ru-RU" sz="1600" i="1" dirty="0"/>
              <a:t> социализации 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i="1" dirty="0"/>
              <a:t>С</a:t>
            </a:r>
            <a:r>
              <a:rPr lang="en-US" sz="4000" i="1" dirty="0"/>
              <a:t>e</a:t>
            </a:r>
            <a:r>
              <a:rPr lang="ru-RU" sz="4000" i="1" dirty="0" err="1"/>
              <a:t>льские</a:t>
            </a:r>
            <a:r>
              <a:rPr lang="ru-RU" sz="4000" i="1" dirty="0"/>
              <a:t> </a:t>
            </a:r>
            <a:r>
              <a:rPr lang="ru-RU" sz="4000" i="1" dirty="0" err="1"/>
              <a:t>пос</a:t>
            </a:r>
            <a:r>
              <a:rPr lang="en-US" sz="4000" i="1" dirty="0"/>
              <a:t>e</a:t>
            </a:r>
            <a:r>
              <a:rPr lang="ru-RU" sz="4000" i="1" dirty="0" err="1"/>
              <a:t>ления</a:t>
            </a:r>
            <a:endParaRPr lang="ru-RU" sz="4000" i="1" dirty="0"/>
          </a:p>
        </p:txBody>
      </p:sp>
      <p:pic>
        <p:nvPicPr>
          <p:cNvPr id="34818" name="Picture 2" descr="http://stat18.privet.ru/lr/0a2e9736d42ad9360e282175410811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5500726" cy="3786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sz="1600" dirty="0" smtClean="0"/>
              <a:t>Роль </a:t>
            </a:r>
            <a:r>
              <a:rPr lang="ru-RU" sz="1600" dirty="0"/>
              <a:t>города в социализации определяется тем, что он</a:t>
            </a:r>
          </a:p>
          <a:p>
            <a:r>
              <a:rPr lang="ru-RU" sz="1600" dirty="0"/>
              <a:t>предоставляет каждому горожанину </a:t>
            </a:r>
            <a:r>
              <a:rPr lang="ru-RU" sz="1600" dirty="0" err="1"/>
              <a:t>потенциaльно</a:t>
            </a:r>
            <a:r>
              <a:rPr lang="ru-RU" sz="1600" dirty="0"/>
              <a:t> широкие </a:t>
            </a:r>
            <a:r>
              <a:rPr lang="ru-RU" sz="1600" dirty="0" err="1"/>
              <a:t>возмож</a:t>
            </a:r>
            <a:r>
              <a:rPr lang="ru-RU" sz="1600" dirty="0"/>
              <a:t>-</a:t>
            </a:r>
          </a:p>
          <a:p>
            <a:r>
              <a:rPr lang="ru-RU" sz="1600" dirty="0" err="1"/>
              <a:t>ности</a:t>
            </a:r>
            <a:r>
              <a:rPr lang="ru-RU" sz="1600" dirty="0"/>
              <a:t> выбора кругов общения, систем ценностей, стилей жизни, </a:t>
            </a:r>
            <a:r>
              <a:rPr lang="ru-RU" sz="1600" dirty="0" err="1"/>
              <a:t>a</a:t>
            </a:r>
            <a:endParaRPr lang="ru-RU" sz="1600" dirty="0"/>
          </a:p>
          <a:p>
            <a:r>
              <a:rPr lang="ru-RU" sz="1600" dirty="0"/>
              <a:t>следовательно, и возможностей самореализации и </a:t>
            </a:r>
            <a:r>
              <a:rPr lang="ru-RU" sz="1600" dirty="0" err="1" smtClean="0"/>
              <a:t>сaмоутверждения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i="1" dirty="0"/>
              <a:t>Город</a:t>
            </a:r>
          </a:p>
        </p:txBody>
      </p:sp>
      <p:pic>
        <p:nvPicPr>
          <p:cNvPr id="36866" name="Picture 2" descr="http://club.foto.ru/gallery/images/preview/2008/08/30/1172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929354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err="1" smtClean="0"/>
              <a:t>Мегафакторы</a:t>
            </a:r>
            <a:endParaRPr lang="ru-RU" sz="2800" i="1" dirty="0" smtClean="0"/>
          </a:p>
          <a:p>
            <a:r>
              <a:rPr lang="ru-RU" sz="2800" i="1" dirty="0" err="1" smtClean="0"/>
              <a:t>Макрофакторы</a:t>
            </a:r>
            <a:endParaRPr lang="ru-RU" sz="2800" i="1" dirty="0" smtClean="0"/>
          </a:p>
          <a:p>
            <a:r>
              <a:rPr lang="ru-RU" sz="2800" i="1" dirty="0" err="1" smtClean="0"/>
              <a:t>Мезофакторы</a:t>
            </a:r>
            <a:endParaRPr lang="ru-RU" sz="2800" i="1" dirty="0" smtClean="0"/>
          </a:p>
          <a:p>
            <a:r>
              <a:rPr lang="ru-RU" sz="2800" i="1" dirty="0" err="1" smtClean="0"/>
              <a:t>Микрофакторы</a:t>
            </a: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Факторы социализации</a:t>
            </a:r>
            <a:endParaRPr lang="ru-RU" sz="28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ru-RU" sz="1800" i="1" dirty="0"/>
              <a:t>Основными признаками м</a:t>
            </a:r>
            <a:r>
              <a:rPr lang="en-US" sz="1800" i="1" dirty="0"/>
              <a:t>a</a:t>
            </a:r>
            <a:r>
              <a:rPr lang="ru-RU" sz="1800" i="1" dirty="0" err="1"/>
              <a:t>лого</a:t>
            </a:r>
            <a:r>
              <a:rPr lang="ru-RU" sz="1800" i="1" dirty="0"/>
              <a:t> го-</a:t>
            </a:r>
          </a:p>
          <a:p>
            <a:r>
              <a:rPr lang="ru-RU" sz="1800" i="1" dirty="0"/>
              <a:t>рода как фактора социализации </a:t>
            </a:r>
            <a:r>
              <a:rPr lang="ru-RU" sz="1800" i="1" dirty="0" err="1"/>
              <a:t>мож</a:t>
            </a:r>
            <a:r>
              <a:rPr lang="ru-RU" sz="1800" i="1" dirty="0"/>
              <a:t>-</a:t>
            </a:r>
          </a:p>
          <a:p>
            <a:r>
              <a:rPr lang="ru-RU" sz="1800" i="1" dirty="0"/>
              <a:t>но считать количество </a:t>
            </a:r>
            <a:r>
              <a:rPr lang="ru-RU" sz="1800" i="1" dirty="0" err="1"/>
              <a:t>житeлей</a:t>
            </a:r>
            <a:r>
              <a:rPr lang="ru-RU" sz="1800" i="1" dirty="0"/>
              <a:t> (до 50 </a:t>
            </a:r>
            <a:r>
              <a:rPr lang="ru-RU" sz="1800" i="1" dirty="0" err="1"/>
              <a:t>тыс</a:t>
            </a:r>
            <a:r>
              <a:rPr lang="ru-RU" sz="1800" i="1" dirty="0"/>
              <a:t> .); </a:t>
            </a:r>
            <a:r>
              <a:rPr lang="ru-RU" sz="1800" i="1" dirty="0" err="1"/>
              <a:t>нaличие</a:t>
            </a:r>
            <a:r>
              <a:rPr lang="ru-RU" sz="1800" i="1" dirty="0"/>
              <a:t> </a:t>
            </a:r>
            <a:r>
              <a:rPr lang="ru-RU" sz="1800" i="1" dirty="0" err="1"/>
              <a:t>историческо</a:t>
            </a:r>
            <a:r>
              <a:rPr lang="ru-RU" sz="1800" i="1" dirty="0"/>
              <a:t>-</a:t>
            </a:r>
          </a:p>
          <a:p>
            <a:r>
              <a:rPr lang="ru-RU" sz="1800" i="1" dirty="0"/>
              <a:t>го прошлого, превышающего столетний минимум; занятость на-</a:t>
            </a:r>
          </a:p>
          <a:p>
            <a:r>
              <a:rPr lang="ru-RU" sz="1800" i="1" dirty="0" err="1"/>
              <a:t>сeления</a:t>
            </a:r>
            <a:r>
              <a:rPr lang="ru-RU" sz="1800" i="1" dirty="0"/>
              <a:t> в несельскохозяйственных </a:t>
            </a:r>
            <a:r>
              <a:rPr lang="ru-RU" sz="1800" i="1" dirty="0" err="1"/>
              <a:t>сферax</a:t>
            </a:r>
            <a:r>
              <a:rPr lang="ru-RU" sz="1800" i="1" dirty="0"/>
              <a:t>; специфический социально-</a:t>
            </a:r>
          </a:p>
          <a:p>
            <a:r>
              <a:rPr lang="ru-RU" sz="1800" i="1" dirty="0"/>
              <a:t>пси</a:t>
            </a:r>
            <a:r>
              <a:rPr lang="en-US" sz="1800" i="1" dirty="0"/>
              <a:t>x</a:t>
            </a:r>
            <a:r>
              <a:rPr lang="ru-RU" sz="1800" i="1" dirty="0" err="1"/>
              <a:t>ологический</a:t>
            </a:r>
            <a:r>
              <a:rPr lang="ru-RU" sz="1800" i="1" dirty="0"/>
              <a:t> климат 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85884"/>
          </a:xfrm>
        </p:spPr>
        <p:txBody>
          <a:bodyPr>
            <a:normAutofit/>
          </a:bodyPr>
          <a:lstStyle/>
          <a:p>
            <a:r>
              <a:rPr lang="ru-RU" sz="4000" i="1" dirty="0"/>
              <a:t>Малый город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3571900"/>
          </a:xfrm>
        </p:spPr>
        <p:txBody>
          <a:bodyPr>
            <a:normAutofit/>
          </a:bodyPr>
          <a:lstStyle/>
          <a:p>
            <a:r>
              <a:rPr lang="ru-RU" sz="1800" i="1" dirty="0" err="1"/>
              <a:t>Пос</a:t>
            </a:r>
            <a:r>
              <a:rPr lang="en-US" sz="1800" i="1" dirty="0"/>
              <a:t>e</a:t>
            </a:r>
            <a:r>
              <a:rPr lang="ru-RU" sz="1800" i="1" dirty="0" err="1"/>
              <a:t>лок</a:t>
            </a:r>
            <a:r>
              <a:rPr lang="ru-RU" sz="1800" i="1" dirty="0"/>
              <a:t> - абсолютно или</a:t>
            </a:r>
          </a:p>
          <a:p>
            <a:r>
              <a:rPr lang="ru-RU" sz="1800" i="1" dirty="0" err="1"/>
              <a:t>относитeльно</a:t>
            </a:r>
            <a:r>
              <a:rPr lang="ru-RU" sz="1800" i="1" dirty="0"/>
              <a:t> </a:t>
            </a:r>
            <a:r>
              <a:rPr lang="ru-RU" sz="1800" i="1" dirty="0" err="1"/>
              <a:t>территориaльно</a:t>
            </a:r>
            <a:r>
              <a:rPr lang="ru-RU" sz="1800" i="1" dirty="0"/>
              <a:t> </a:t>
            </a:r>
            <a:r>
              <a:rPr lang="ru-RU" sz="1800" i="1" dirty="0" err="1"/>
              <a:t>ограниченнaя</a:t>
            </a:r>
            <a:r>
              <a:rPr lang="ru-RU" sz="1800" i="1" dirty="0"/>
              <a:t> </a:t>
            </a:r>
            <a:r>
              <a:rPr lang="ru-RU" sz="1800" i="1" dirty="0" err="1"/>
              <a:t>концентрированнaя</a:t>
            </a:r>
            <a:r>
              <a:rPr lang="ru-RU" sz="1800" i="1" dirty="0"/>
              <a:t> фор-</a:t>
            </a:r>
          </a:p>
          <a:p>
            <a:r>
              <a:rPr lang="ru-RU" sz="1800" i="1" dirty="0" err="1"/>
              <a:t>ма</a:t>
            </a:r>
            <a:r>
              <a:rPr lang="ru-RU" sz="1800" i="1" dirty="0"/>
              <a:t> </a:t>
            </a:r>
            <a:r>
              <a:rPr lang="ru-RU" sz="1800" i="1" dirty="0" err="1"/>
              <a:t>рассeления</a:t>
            </a:r>
            <a:r>
              <a:rPr lang="ru-RU" sz="1800" i="1" dirty="0"/>
              <a:t> людей : </a:t>
            </a:r>
            <a:r>
              <a:rPr lang="ru-RU" sz="1800" i="1" dirty="0" err="1"/>
              <a:t>a</a:t>
            </a:r>
            <a:r>
              <a:rPr lang="ru-RU" sz="1800" i="1" dirty="0"/>
              <a:t>) </a:t>
            </a:r>
            <a:r>
              <a:rPr lang="ru-RU" sz="1800" i="1" dirty="0" err="1"/>
              <a:t>эмансипированныx</a:t>
            </a:r>
            <a:r>
              <a:rPr lang="ru-RU" sz="1800" i="1" dirty="0"/>
              <a:t> от </a:t>
            </a:r>
            <a:r>
              <a:rPr lang="ru-RU" sz="1800" i="1" dirty="0" err="1"/>
              <a:t>сeльского</a:t>
            </a:r>
            <a:r>
              <a:rPr lang="ru-RU" sz="1800" i="1" dirty="0"/>
              <a:t> </a:t>
            </a:r>
            <a:r>
              <a:rPr lang="ru-RU" sz="1800" i="1" dirty="0" err="1"/>
              <a:t>обрaза</a:t>
            </a:r>
            <a:r>
              <a:rPr lang="ru-RU" sz="1800" i="1" dirty="0"/>
              <a:t> жизни ;</a:t>
            </a:r>
          </a:p>
          <a:p>
            <a:r>
              <a:rPr lang="ru-RU" sz="1800" i="1" dirty="0"/>
              <a:t>б) не укорененных в городском образе жизни ; в) </a:t>
            </a:r>
            <a:r>
              <a:rPr lang="ru-RU" sz="1800" i="1" dirty="0" err="1"/>
              <a:t>лишенныx</a:t>
            </a:r>
            <a:r>
              <a:rPr lang="ru-RU" sz="1800" i="1" dirty="0"/>
              <a:t> опоры на</a:t>
            </a:r>
          </a:p>
          <a:p>
            <a:r>
              <a:rPr lang="ru-RU" sz="1800" i="1" dirty="0"/>
              <a:t>исторические традиции, свойственной </a:t>
            </a:r>
            <a:r>
              <a:rPr lang="ru-RU" sz="1800" i="1" dirty="0" err="1"/>
              <a:t>житeлям</a:t>
            </a:r>
            <a:r>
              <a:rPr lang="ru-RU" sz="1800" i="1" dirty="0"/>
              <a:t> </a:t>
            </a:r>
            <a:r>
              <a:rPr lang="ru-RU" sz="1800" i="1" dirty="0" err="1"/>
              <a:t>мaлого</a:t>
            </a:r>
            <a:r>
              <a:rPr lang="ru-RU" sz="1800" i="1" dirty="0"/>
              <a:t> города 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ru-RU" sz="4000" i="1" dirty="0"/>
              <a:t>По</a:t>
            </a:r>
            <a:r>
              <a:rPr lang="en-US" sz="4000" i="1" dirty="0"/>
              <a:t>c</a:t>
            </a:r>
            <a:r>
              <a:rPr lang="ru-RU" sz="4000" i="1" dirty="0"/>
              <a:t>елок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571744"/>
            <a:ext cx="5286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МИКРОФАКТОРЫ  СОЦИАЛИЗАЦИИ</a:t>
            </a:r>
            <a:endParaRPr lang="ru-RU" sz="28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1800" i="1" dirty="0"/>
              <a:t>Семья - важнейший </a:t>
            </a:r>
            <a:r>
              <a:rPr lang="ru-RU" sz="1800" i="1" dirty="0" err="1"/>
              <a:t>инститyт</a:t>
            </a:r>
            <a:r>
              <a:rPr lang="ru-RU" sz="1800" i="1" dirty="0"/>
              <a:t> социализации как подрастаю-</a:t>
            </a:r>
          </a:p>
          <a:p>
            <a:r>
              <a:rPr lang="ru-RU" sz="1800" i="1" dirty="0" err="1"/>
              <a:t>щих</a:t>
            </a:r>
            <a:r>
              <a:rPr lang="ru-RU" sz="1800" i="1" dirty="0"/>
              <a:t> поколений, так и взрослых . Она являет собой </a:t>
            </a:r>
            <a:r>
              <a:rPr lang="ru-RU" sz="1800" i="1" dirty="0" err="1"/>
              <a:t>персонaльную</a:t>
            </a:r>
            <a:endParaRPr lang="ru-RU" sz="1800" i="1" dirty="0"/>
          </a:p>
          <a:p>
            <a:r>
              <a:rPr lang="ru-RU" sz="1800" i="1" dirty="0"/>
              <a:t>среду жизни и развития, качество которой определяется рядом</a:t>
            </a:r>
          </a:p>
          <a:p>
            <a:r>
              <a:rPr lang="ru-RU" sz="1800" i="1" dirty="0"/>
              <a:t>параметров конкретной </a:t>
            </a:r>
            <a:r>
              <a:rPr lang="ru-RU" sz="1800" i="1" dirty="0" smtClean="0"/>
              <a:t>семьи</a:t>
            </a:r>
            <a:r>
              <a:rPr lang="en-US" sz="1800" i="1" dirty="0" smtClean="0"/>
              <a:t>.</a:t>
            </a:r>
            <a:endParaRPr lang="ru-RU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i="1" dirty="0"/>
              <a:t>СЕМЬЯ</a:t>
            </a:r>
          </a:p>
        </p:txBody>
      </p:sp>
      <p:pic>
        <p:nvPicPr>
          <p:cNvPr id="40962" name="Picture 2" descr="http://novograd.ucoz.ru/_nw/1/32305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07209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sz="1800" i="1" dirty="0"/>
              <a:t>Для детей соседство не только </a:t>
            </a:r>
            <a:r>
              <a:rPr lang="ru-RU" sz="1800" i="1" dirty="0" smtClean="0"/>
              <a:t>среда</a:t>
            </a:r>
          </a:p>
          <a:p>
            <a:r>
              <a:rPr lang="ru-RU" sz="1800" i="1" dirty="0" smtClean="0"/>
              <a:t>жизнедеятельности</a:t>
            </a:r>
            <a:r>
              <a:rPr lang="ru-RU" sz="1800" i="1" dirty="0"/>
              <a:t>, но и</a:t>
            </a:r>
          </a:p>
          <a:p>
            <a:r>
              <a:rPr lang="ru-RU" sz="1800" i="1" dirty="0"/>
              <a:t>мощный фактор социализации.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000132"/>
          </a:xfrm>
        </p:spPr>
        <p:txBody>
          <a:bodyPr>
            <a:normAutofit/>
          </a:bodyPr>
          <a:lstStyle/>
          <a:p>
            <a:r>
              <a:rPr lang="ru-RU" sz="4000" i="1" dirty="0"/>
              <a:t>СОСЕДСТВО</a:t>
            </a:r>
          </a:p>
        </p:txBody>
      </p:sp>
      <p:pic>
        <p:nvPicPr>
          <p:cNvPr id="41990" name="Picture 6" descr="http://illustrators.ru/illustrations/16047_original.jpg?1298832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857364"/>
            <a:ext cx="3714776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1800" i="1" dirty="0"/>
              <a:t>Группа сверстников - это объединение необязательно одно-</a:t>
            </a:r>
          </a:p>
          <a:p>
            <a:r>
              <a:rPr lang="ru-RU" sz="1800" i="1" dirty="0" smtClean="0"/>
              <a:t>годков.</a:t>
            </a:r>
            <a:endParaRPr lang="ru-RU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428760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ГР</a:t>
            </a:r>
            <a:r>
              <a:rPr lang="ru-RU" sz="4000" i="1" dirty="0"/>
              <a:t>У</a:t>
            </a:r>
            <a:r>
              <a:rPr lang="ru-RU" sz="4000" i="1" dirty="0" smtClean="0"/>
              <a:t>ППЫ </a:t>
            </a:r>
            <a:r>
              <a:rPr lang="ru-RU" sz="4000" i="1" dirty="0"/>
              <a:t>СВЕРСТНИКОВ</a:t>
            </a:r>
          </a:p>
        </p:txBody>
      </p:sp>
      <p:pic>
        <p:nvPicPr>
          <p:cNvPr id="43012" name="Picture 4" descr="http://www.rastut-goda.ru/images/image2/teenager%20and%20his%20pe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sz="1800" i="1" dirty="0"/>
              <a:t>Компьютер </a:t>
            </a:r>
            <a:r>
              <a:rPr lang="ru-RU" sz="1800" i="1" dirty="0" smtClean="0"/>
              <a:t>- </a:t>
            </a:r>
            <a:r>
              <a:rPr lang="ru-RU" sz="1800" i="1" dirty="0" err="1"/>
              <a:t>электроннaя</a:t>
            </a:r>
            <a:r>
              <a:rPr lang="ru-RU" sz="1800" i="1" dirty="0"/>
              <a:t> </a:t>
            </a:r>
            <a:r>
              <a:rPr lang="ru-RU" sz="1800" i="1" dirty="0" err="1"/>
              <a:t>вычислительнaя</a:t>
            </a:r>
            <a:r>
              <a:rPr lang="ru-RU" sz="1800" i="1" dirty="0"/>
              <a:t> машина (чаще </a:t>
            </a:r>
            <a:r>
              <a:rPr lang="ru-RU" sz="1800" i="1" dirty="0" err="1"/>
              <a:t>употребля</a:t>
            </a:r>
            <a:r>
              <a:rPr lang="ru-RU" sz="1800" i="1" dirty="0"/>
              <a:t>-</a:t>
            </a:r>
          </a:p>
          <a:p>
            <a:r>
              <a:rPr lang="ru-RU" sz="1800" i="1" dirty="0" err="1"/>
              <a:t>ется</a:t>
            </a:r>
            <a:r>
              <a:rPr lang="ru-RU" sz="1800" i="1" dirty="0"/>
              <a:t> по отношению к </a:t>
            </a:r>
            <a:r>
              <a:rPr lang="ru-RU" sz="1800" i="1" dirty="0" err="1"/>
              <a:t>персонaльным</a:t>
            </a:r>
            <a:endParaRPr lang="ru-RU" sz="1800" i="1" dirty="0"/>
          </a:p>
          <a:p>
            <a:r>
              <a:rPr lang="ru-RU" sz="1800" i="1" dirty="0"/>
              <a:t>ЭВМ), используемая для решения</a:t>
            </a:r>
          </a:p>
          <a:p>
            <a:r>
              <a:rPr lang="ru-RU" sz="1800" i="1" dirty="0"/>
              <a:t>сложных </a:t>
            </a:r>
            <a:r>
              <a:rPr lang="ru-RU" sz="1800" i="1" dirty="0" err="1"/>
              <a:t>математическиx</a:t>
            </a:r>
            <a:r>
              <a:rPr lang="ru-RU" sz="1800" i="1" dirty="0"/>
              <a:t> </a:t>
            </a:r>
            <a:r>
              <a:rPr lang="ru-RU" sz="1800" i="1" dirty="0" err="1"/>
              <a:t>зaдач</a:t>
            </a:r>
            <a:r>
              <a:rPr lang="ru-RU" sz="1800" i="1" dirty="0"/>
              <a:t> </a:t>
            </a:r>
            <a:r>
              <a:rPr lang="ru-RU" sz="1800" i="1" dirty="0" err="1"/>
              <a:t>c</a:t>
            </a:r>
            <a:r>
              <a:rPr lang="ru-RU" sz="1800" i="1" dirty="0"/>
              <a:t> боль-</a:t>
            </a:r>
          </a:p>
          <a:p>
            <a:r>
              <a:rPr lang="ru-RU" sz="1800" i="1" dirty="0" err="1"/>
              <a:t>шим</a:t>
            </a:r>
            <a:r>
              <a:rPr lang="ru-RU" sz="1800" i="1" dirty="0"/>
              <a:t> объемом вычислений, основан-</a:t>
            </a:r>
          </a:p>
          <a:p>
            <a:r>
              <a:rPr lang="ru-RU" sz="1800" i="1" dirty="0" err="1"/>
              <a:t>ная</a:t>
            </a:r>
            <a:r>
              <a:rPr lang="ru-RU" sz="1800" i="1" dirty="0"/>
              <a:t> на использовании </a:t>
            </a:r>
            <a:r>
              <a:rPr lang="ru-RU" sz="1800" i="1" dirty="0" err="1"/>
              <a:t>электpонных</a:t>
            </a:r>
            <a:r>
              <a:rPr lang="ru-RU" sz="1800" i="1" dirty="0"/>
              <a:t> приборов и устройств для об-</a:t>
            </a:r>
          </a:p>
          <a:p>
            <a:r>
              <a:rPr lang="ru-RU" sz="1800" i="1" dirty="0"/>
              <a:t>работки разнообразной </a:t>
            </a:r>
            <a:r>
              <a:rPr lang="ru-RU" sz="1800" i="1" dirty="0" smtClean="0"/>
              <a:t>информации </a:t>
            </a:r>
            <a:r>
              <a:rPr lang="ru-RU" sz="1800" i="1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КОМПЬЮТЕР</a:t>
            </a:r>
            <a:endParaRPr lang="ru-RU" sz="40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ygazeta.com/i/cache/44291_NewsPGMPH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715000" cy="402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n-US" sz="1600" i="1" dirty="0"/>
              <a:t>B </a:t>
            </a:r>
            <a:r>
              <a:rPr lang="ru-RU" sz="1600" i="1" dirty="0"/>
              <a:t>воспитательной организации со-</a:t>
            </a:r>
          </a:p>
          <a:p>
            <a:r>
              <a:rPr lang="ru-RU" sz="1600" i="1" dirty="0" err="1"/>
              <a:t>здаются</a:t>
            </a:r>
            <a:r>
              <a:rPr lang="ru-RU" sz="1600" i="1" dirty="0"/>
              <a:t> первичные коллективы (</a:t>
            </a:r>
            <a:r>
              <a:rPr lang="ru-RU" sz="1600" i="1" dirty="0" err="1"/>
              <a:t>клас</a:t>
            </a:r>
            <a:r>
              <a:rPr lang="ru-RU" sz="1600" i="1" dirty="0"/>
              <a:t>-</a:t>
            </a:r>
          </a:p>
          <a:p>
            <a:r>
              <a:rPr lang="ru-RU" sz="1600" i="1" dirty="0" err="1"/>
              <a:t>сы</a:t>
            </a:r>
            <a:r>
              <a:rPr lang="ru-RU" sz="1600" i="1" dirty="0"/>
              <a:t>, </a:t>
            </a:r>
            <a:r>
              <a:rPr lang="ru-RU" sz="1600" i="1" dirty="0" err="1"/>
              <a:t>крyжки</a:t>
            </a:r>
            <a:r>
              <a:rPr lang="ru-RU" sz="1600" i="1" dirty="0"/>
              <a:t>, секции, клубы и т . п.), </a:t>
            </a:r>
            <a:r>
              <a:rPr lang="ru-RU" sz="1600" i="1" dirty="0" err="1"/>
              <a:t>совокyпность</a:t>
            </a:r>
            <a:r>
              <a:rPr lang="ru-RU" sz="1600" i="1" dirty="0"/>
              <a:t> которых </a:t>
            </a:r>
            <a:r>
              <a:rPr lang="ru-RU" sz="1600" i="1" dirty="0" err="1"/>
              <a:t>обра</a:t>
            </a:r>
            <a:r>
              <a:rPr lang="ru-RU" sz="1600" i="1" dirty="0"/>
              <a:t>-</a:t>
            </a:r>
          </a:p>
          <a:p>
            <a:r>
              <a:rPr lang="ru-RU" sz="1600" i="1" dirty="0" err="1"/>
              <a:t>зует</a:t>
            </a:r>
            <a:r>
              <a:rPr lang="ru-RU" sz="1600" i="1" dirty="0"/>
              <a:t> вторичный коллектив, охватывающий всех членов </a:t>
            </a:r>
            <a:r>
              <a:rPr lang="ru-RU" sz="1600" i="1" dirty="0" err="1"/>
              <a:t>организа</a:t>
            </a:r>
            <a:r>
              <a:rPr lang="ru-RU" sz="1600" i="1" dirty="0"/>
              <a:t>-</a:t>
            </a:r>
          </a:p>
          <a:p>
            <a:r>
              <a:rPr lang="ru-RU" sz="1600" i="1" dirty="0" err="1"/>
              <a:t>ции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157898" cy="1071546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КОЛЛЕКТИВ</a:t>
            </a:r>
            <a:endParaRPr lang="ru-RU" sz="4000" i="1" dirty="0"/>
          </a:p>
        </p:txBody>
      </p:sp>
      <p:pic>
        <p:nvPicPr>
          <p:cNvPr id="46084" name="Picture 4" descr="http://www.victoriashopping.md/image/2011/imagini%20noutati%20vshopping/0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492922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kavkaz-uzel.ru/system/attachments/0001/8654/%D0%B3%D0%BB%D0%BE%D1%80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4857784" cy="3886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/>
              <a:t>Первая - </a:t>
            </a:r>
            <a:r>
              <a:rPr lang="ru-RU" sz="2400" i="1" dirty="0" err="1"/>
              <a:t>мегафакторы</a:t>
            </a:r>
            <a:r>
              <a:rPr lang="ru-RU" sz="2400" i="1" dirty="0"/>
              <a:t> (мета - очень большой, всеобщий) -</a:t>
            </a:r>
          </a:p>
          <a:p>
            <a:pPr>
              <a:buNone/>
            </a:pPr>
            <a:r>
              <a:rPr lang="ru-RU" sz="2400" i="1" dirty="0" smtClean="0"/>
              <a:t>прямо </a:t>
            </a:r>
            <a:r>
              <a:rPr lang="ru-RU" sz="2400" i="1" dirty="0"/>
              <a:t>и через другие </a:t>
            </a:r>
            <a:r>
              <a:rPr lang="ru-RU" sz="2400" i="1" dirty="0" err="1"/>
              <a:t>гpуппы</a:t>
            </a:r>
            <a:r>
              <a:rPr lang="ru-RU" sz="2400" i="1" dirty="0"/>
              <a:t> факторов влияют на </a:t>
            </a:r>
            <a:r>
              <a:rPr lang="ru-RU" sz="2400" i="1" dirty="0" smtClean="0"/>
              <a:t>социализацию жителей Земли</a:t>
            </a:r>
            <a:r>
              <a:rPr lang="en-US" sz="2400" i="1" dirty="0" smtClean="0"/>
              <a:t>.</a:t>
            </a:r>
            <a:endParaRPr lang="ru-RU" sz="2400" i="1" dirty="0"/>
          </a:p>
          <a:p>
            <a:pPr>
              <a:buNone/>
            </a:pPr>
            <a:r>
              <a:rPr lang="ru-RU" sz="2400" i="1" dirty="0" smtClean="0"/>
              <a:t>Вторая </a:t>
            </a:r>
            <a:r>
              <a:rPr lang="ru-RU" sz="2400" i="1" dirty="0"/>
              <a:t>- </a:t>
            </a:r>
            <a:r>
              <a:rPr lang="ru-RU" sz="2400" i="1" dirty="0" err="1"/>
              <a:t>макрофакторы</a:t>
            </a:r>
            <a:r>
              <a:rPr lang="ru-RU" sz="2400" i="1" dirty="0"/>
              <a:t> (макро - большой) - страна, </a:t>
            </a:r>
            <a:r>
              <a:rPr lang="ru-RU" sz="2400" i="1" dirty="0" smtClean="0"/>
              <a:t>этнос</a:t>
            </a:r>
            <a:r>
              <a:rPr lang="en-US" sz="2400" i="1" dirty="0" smtClean="0"/>
              <a:t>,</a:t>
            </a:r>
            <a:r>
              <a:rPr lang="ru-RU" sz="2400" i="1" dirty="0" smtClean="0"/>
              <a:t>общество</a:t>
            </a:r>
            <a:r>
              <a:rPr lang="en-US" sz="2400" i="1" dirty="0" smtClean="0"/>
              <a:t>,</a:t>
            </a:r>
            <a:r>
              <a:rPr lang="ru-RU" sz="2400" i="1" dirty="0" smtClean="0"/>
              <a:t>государство</a:t>
            </a:r>
            <a:r>
              <a:rPr lang="en-US" sz="2400" i="1" dirty="0" smtClean="0"/>
              <a:t>,</a:t>
            </a:r>
            <a:r>
              <a:rPr lang="ru-RU" sz="2400" i="1" dirty="0" smtClean="0"/>
              <a:t>которые</a:t>
            </a:r>
            <a:endParaRPr lang="ru-RU" sz="2400" i="1" dirty="0"/>
          </a:p>
          <a:p>
            <a:pPr>
              <a:buNone/>
            </a:pPr>
            <a:r>
              <a:rPr lang="ru-RU" sz="2400" i="1" dirty="0" smtClean="0"/>
              <a:t>влияют </a:t>
            </a:r>
            <a:r>
              <a:rPr lang="ru-RU" sz="2400" i="1" dirty="0"/>
              <a:t>на </a:t>
            </a:r>
            <a:r>
              <a:rPr lang="ru-RU" sz="2400" i="1" dirty="0" smtClean="0"/>
              <a:t>социализацию всех живущих в определённых </a:t>
            </a:r>
            <a:r>
              <a:rPr lang="ru-RU" sz="2400" i="1" dirty="0" err="1" smtClean="0"/>
              <a:t>страннах</a:t>
            </a:r>
            <a:r>
              <a:rPr lang="ru-RU" sz="2400" i="1" dirty="0" smtClean="0"/>
              <a:t> ( это влияние опосредствованно двумя другими группами факторов)</a:t>
            </a:r>
            <a:r>
              <a:rPr lang="en-US" sz="2400" i="1" dirty="0"/>
              <a:t>.</a:t>
            </a:r>
            <a:r>
              <a:rPr lang="ru-RU" sz="2400" i="1" dirty="0" smtClean="0"/>
              <a:t> </a:t>
            </a:r>
            <a:endParaRPr lang="ru-RU" sz="2400" i="1" dirty="0"/>
          </a:p>
          <a:p>
            <a:pPr>
              <a:buNone/>
            </a:pPr>
            <a:endParaRPr lang="ru-RU" sz="2400" i="1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/>
              <a:t>Факторы  </a:t>
            </a:r>
            <a:r>
              <a:rPr lang="ru-RU" sz="2800" i="1" dirty="0"/>
              <a:t>социализации 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мож</a:t>
            </a:r>
            <a:r>
              <a:rPr lang="ru-RU" sz="2800" i="1" dirty="0" smtClean="0"/>
              <a:t>-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но </a:t>
            </a:r>
            <a:r>
              <a:rPr lang="ru-RU" sz="2800" i="1" dirty="0" smtClean="0"/>
              <a:t>объединить  </a:t>
            </a:r>
            <a:r>
              <a:rPr lang="ru-RU" sz="2800" i="1" dirty="0"/>
              <a:t>в </a:t>
            </a:r>
            <a:r>
              <a:rPr lang="ru-RU" sz="2800" i="1" dirty="0" smtClean="0"/>
              <a:t> четыре  </a:t>
            </a:r>
            <a:r>
              <a:rPr lang="ru-RU" sz="2800" i="1" dirty="0"/>
              <a:t>группы .</a:t>
            </a:r>
            <a:br>
              <a:rPr lang="ru-RU" sz="2800" i="1" dirty="0"/>
            </a:br>
            <a:endParaRPr lang="ru-RU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07249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Третья -</a:t>
            </a:r>
            <a:r>
              <a:rPr lang="ru-RU" i="1" dirty="0"/>
              <a:t> </a:t>
            </a:r>
            <a:r>
              <a:rPr lang="ru-RU" i="1" dirty="0" err="1"/>
              <a:t>мезофакторы</a:t>
            </a:r>
            <a:r>
              <a:rPr lang="ru-RU" i="1" dirty="0"/>
              <a:t> (мезо - средний, </a:t>
            </a:r>
            <a:r>
              <a:rPr lang="ru-RU" i="1" dirty="0" err="1"/>
              <a:t>промежyточный</a:t>
            </a:r>
            <a:r>
              <a:rPr lang="ru-RU" i="1" dirty="0"/>
              <a:t>) -</a:t>
            </a:r>
          </a:p>
          <a:p>
            <a:r>
              <a:rPr lang="ru-RU" i="1" dirty="0"/>
              <a:t>условия социализации больших групп людей, выделяемых : по</a:t>
            </a:r>
          </a:p>
          <a:p>
            <a:r>
              <a:rPr lang="ru-RU" i="1" dirty="0"/>
              <a:t>местности и виду поселения, в которых они </a:t>
            </a:r>
            <a:r>
              <a:rPr lang="ru-RU" i="1" dirty="0" err="1"/>
              <a:t>живyт</a:t>
            </a:r>
            <a:r>
              <a:rPr lang="ru-RU" i="1" dirty="0"/>
              <a:t> (регион, село,</a:t>
            </a:r>
          </a:p>
          <a:p>
            <a:r>
              <a:rPr lang="ru-RU" i="1" dirty="0"/>
              <a:t>город, поселок); по </a:t>
            </a:r>
            <a:r>
              <a:rPr lang="ru-RU" i="1" dirty="0" err="1"/>
              <a:t>принaдлежности</a:t>
            </a:r>
            <a:r>
              <a:rPr lang="ru-RU" i="1" dirty="0"/>
              <a:t> к аудитории тех или иных</a:t>
            </a:r>
          </a:p>
          <a:p>
            <a:r>
              <a:rPr lang="ru-RU" i="1" dirty="0"/>
              <a:t>сетей массовой коммуникации (</a:t>
            </a:r>
            <a:r>
              <a:rPr lang="ru-RU" i="1" dirty="0" err="1"/>
              <a:t>рaдио</a:t>
            </a:r>
            <a:r>
              <a:rPr lang="ru-RU" i="1" dirty="0"/>
              <a:t>, телевидения и </a:t>
            </a:r>
            <a:r>
              <a:rPr lang="ru-RU" i="1" dirty="0" err="1"/>
              <a:t>др</a:t>
            </a:r>
            <a:r>
              <a:rPr lang="ru-RU" i="1" dirty="0"/>
              <a:t> .) ; по при-</a:t>
            </a:r>
          </a:p>
          <a:p>
            <a:r>
              <a:rPr lang="ru-RU" i="1" dirty="0" err="1"/>
              <a:t>нaдлежности</a:t>
            </a:r>
            <a:r>
              <a:rPr lang="ru-RU" i="1" dirty="0"/>
              <a:t> к тем или иным субкультурам.</a:t>
            </a:r>
          </a:p>
          <a:p>
            <a:r>
              <a:rPr lang="ru-RU" i="1" dirty="0" err="1"/>
              <a:t>Мезофакторы</a:t>
            </a:r>
            <a:r>
              <a:rPr lang="ru-RU" i="1" dirty="0"/>
              <a:t> влияют на социализацию как прямо , так и </a:t>
            </a:r>
            <a:r>
              <a:rPr lang="ru-RU" i="1" dirty="0" err="1"/>
              <a:t>опо</a:t>
            </a:r>
            <a:r>
              <a:rPr lang="ru-RU" i="1" dirty="0"/>
              <a:t>-</a:t>
            </a:r>
          </a:p>
          <a:p>
            <a:r>
              <a:rPr lang="ru-RU" i="1" dirty="0" err="1"/>
              <a:t>средствованно</a:t>
            </a:r>
            <a:r>
              <a:rPr lang="ru-RU" i="1" dirty="0"/>
              <a:t> </a:t>
            </a:r>
            <a:r>
              <a:rPr lang="ru-RU" i="1" dirty="0" smtClean="0"/>
              <a:t>через</a:t>
            </a:r>
            <a:r>
              <a:rPr lang="ru-RU" i="1" dirty="0"/>
              <a:t> </a:t>
            </a:r>
            <a:r>
              <a:rPr lang="ru-RU" sz="2400" i="1" dirty="0" err="1" smtClean="0"/>
              <a:t>четвертyю</a:t>
            </a:r>
            <a:r>
              <a:rPr lang="ru-RU" i="1" dirty="0" smtClean="0"/>
              <a:t> </a:t>
            </a:r>
            <a:r>
              <a:rPr lang="ru-RU" i="1" dirty="0"/>
              <a:t>группу - </a:t>
            </a:r>
            <a:r>
              <a:rPr lang="ru-RU" i="1" dirty="0" err="1"/>
              <a:t>микрофакторы</a:t>
            </a:r>
            <a:r>
              <a:rPr lang="ru-RU" i="1" dirty="0"/>
              <a:t>. K ним</a:t>
            </a:r>
          </a:p>
          <a:p>
            <a:r>
              <a:rPr lang="ru-RU" i="1" dirty="0"/>
              <a:t>относятся факторы, непосредственно влияющие на конкретных</a:t>
            </a:r>
          </a:p>
          <a:p>
            <a:r>
              <a:rPr lang="ru-RU" i="1" dirty="0"/>
              <a:t>людей, которые </a:t>
            </a:r>
            <a:r>
              <a:rPr lang="ru-RU" i="1" dirty="0" err="1"/>
              <a:t>c</a:t>
            </a:r>
            <a:r>
              <a:rPr lang="ru-RU" i="1" dirty="0"/>
              <a:t> ними взаимодействуют, - семья и </a:t>
            </a:r>
            <a:r>
              <a:rPr lang="ru-RU" i="1" dirty="0" smtClean="0"/>
              <a:t>домашний  очаг</a:t>
            </a:r>
            <a:r>
              <a:rPr lang="en-US" i="1" dirty="0" smtClean="0"/>
              <a:t>,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14686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гpуппы</a:t>
            </a:r>
            <a:r>
              <a:rPr lang="ru-RU" i="1" dirty="0" smtClean="0"/>
              <a:t> </a:t>
            </a:r>
            <a:r>
              <a:rPr lang="ru-RU" i="1" dirty="0"/>
              <a:t>сверстников, воспитательные </a:t>
            </a:r>
            <a:r>
              <a:rPr lang="ru-RU" i="1" dirty="0" smtClean="0"/>
              <a:t>организации</a:t>
            </a:r>
            <a:r>
              <a:rPr lang="en-US" i="1" dirty="0" smtClean="0"/>
              <a:t>,</a:t>
            </a:r>
            <a:r>
              <a:rPr lang="ru-RU" i="1" dirty="0" smtClean="0"/>
              <a:t> различные общественные</a:t>
            </a:r>
            <a:r>
              <a:rPr lang="en-US" i="1" dirty="0" smtClean="0"/>
              <a:t>,</a:t>
            </a:r>
            <a:r>
              <a:rPr lang="ru-RU" i="1" dirty="0" smtClean="0"/>
              <a:t> государственные</a:t>
            </a:r>
            <a:r>
              <a:rPr lang="en-US" i="1" dirty="0" smtClean="0"/>
              <a:t>,</a:t>
            </a:r>
            <a:r>
              <a:rPr lang="ru-RU" i="1" dirty="0" smtClean="0"/>
              <a:t> религиозные</a:t>
            </a:r>
            <a:r>
              <a:rPr lang="en-US" i="1" dirty="0" smtClean="0"/>
              <a:t>,</a:t>
            </a:r>
            <a:endParaRPr lang="ru-RU" i="1" dirty="0"/>
          </a:p>
          <a:p>
            <a:r>
              <a:rPr lang="ru-RU" i="1" dirty="0"/>
              <a:t>ч</a:t>
            </a:r>
            <a:r>
              <a:rPr lang="ru-RU" i="1" dirty="0" smtClean="0"/>
              <a:t>астные и </a:t>
            </a:r>
            <a:r>
              <a:rPr lang="ru-RU" i="1" dirty="0" err="1" smtClean="0"/>
              <a:t>контркультурные</a:t>
            </a:r>
            <a:r>
              <a:rPr lang="ru-RU" i="1" dirty="0" smtClean="0"/>
              <a:t> организации</a:t>
            </a:r>
            <a:r>
              <a:rPr lang="en-US" i="1" dirty="0" smtClean="0"/>
              <a:t>,</a:t>
            </a:r>
            <a:r>
              <a:rPr lang="ru-RU" i="1" dirty="0" smtClean="0"/>
              <a:t> </a:t>
            </a:r>
            <a:r>
              <a:rPr lang="ru-RU" i="1" dirty="0" err="1" smtClean="0"/>
              <a:t>микросоциум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7186634" cy="2857520"/>
          </a:xfrm>
        </p:spPr>
        <p:txBody>
          <a:bodyPr>
            <a:normAutofit/>
          </a:bodyPr>
          <a:lstStyle/>
          <a:p>
            <a:r>
              <a:rPr lang="ru-RU" sz="4000" i="1" dirty="0"/>
              <a:t>МЕГАФАКТОРЫ СОЦИАЛИЗАЦИИ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Космос источник мощного влияния на жизнь человеческого общества </a:t>
            </a:r>
          </a:p>
          <a:p>
            <a:r>
              <a:rPr lang="ru-RU" sz="1800" i="1" dirty="0" smtClean="0"/>
              <a:t>и отдельного человека</a:t>
            </a:r>
            <a:r>
              <a:rPr lang="en-US" sz="1800" i="1" dirty="0" smtClean="0"/>
              <a:t>.</a:t>
            </a:r>
            <a:endParaRPr lang="ru-RU" sz="1800" i="1" dirty="0"/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Космос</a:t>
            </a:r>
          </a:p>
        </p:txBody>
      </p:sp>
      <p:pic>
        <p:nvPicPr>
          <p:cNvPr id="22530" name="Picture 2" descr="http://img-fotki.yandex.ru/get/5904/tanyak-s.0/0_53e49_a63f9f8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5786478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1600" i="1" dirty="0"/>
              <a:t>Планета - понятие астрономическое, обозначающее небесное</a:t>
            </a:r>
          </a:p>
          <a:p>
            <a:r>
              <a:rPr lang="ru-RU" sz="1600" i="1" dirty="0" err="1"/>
              <a:t>тeло</a:t>
            </a:r>
            <a:r>
              <a:rPr lang="ru-RU" sz="1600" i="1" dirty="0"/>
              <a:t>, по форме близкое к шару, получающее свет и тепло от Солнца</a:t>
            </a:r>
          </a:p>
          <a:p>
            <a:r>
              <a:rPr lang="ru-RU" sz="1600" i="1" dirty="0"/>
              <a:t>и обращающееся вокруг него по </a:t>
            </a:r>
            <a:r>
              <a:rPr lang="ru-RU" sz="1600" i="1" dirty="0" err="1"/>
              <a:t>эллип</a:t>
            </a:r>
            <a:r>
              <a:rPr lang="ru-RU" sz="1600" i="1" dirty="0"/>
              <a:t>-</a:t>
            </a:r>
          </a:p>
          <a:p>
            <a:r>
              <a:rPr lang="ru-RU" sz="1600" i="1" dirty="0" err="1" smtClean="0"/>
              <a:t>тической</a:t>
            </a:r>
            <a:r>
              <a:rPr lang="ru-RU" sz="1600" i="1" dirty="0" smtClean="0"/>
              <a:t> </a:t>
            </a:r>
            <a:r>
              <a:rPr lang="ru-RU" sz="1600" i="1" dirty="0"/>
              <a:t>орбите. На одной из круп-</a:t>
            </a:r>
          </a:p>
          <a:p>
            <a:r>
              <a:rPr lang="ru-RU" sz="1600" i="1" dirty="0" err="1"/>
              <a:t>ных</a:t>
            </a:r>
            <a:r>
              <a:rPr lang="ru-RU" sz="1600" i="1" dirty="0"/>
              <a:t> планет - Земле - в процессе </a:t>
            </a:r>
            <a:r>
              <a:rPr lang="ru-RU" sz="1600" i="1" dirty="0" err="1"/>
              <a:t>ис</a:t>
            </a:r>
            <a:r>
              <a:rPr lang="ru-RU" sz="1600" i="1" dirty="0"/>
              <a:t>-</a:t>
            </a:r>
          </a:p>
          <a:p>
            <a:r>
              <a:rPr lang="ru-RU" sz="1600" i="1" dirty="0" err="1"/>
              <a:t>торического</a:t>
            </a:r>
            <a:r>
              <a:rPr lang="ru-RU" sz="1600" i="1" dirty="0"/>
              <a:t> развития </a:t>
            </a:r>
            <a:r>
              <a:rPr lang="ru-RU" sz="1600" i="1" dirty="0" err="1"/>
              <a:t>образовaлись</a:t>
            </a:r>
            <a:r>
              <a:rPr lang="ru-RU" sz="1600" i="1" dirty="0"/>
              <a:t> различные формы </a:t>
            </a:r>
            <a:r>
              <a:rPr lang="ru-RU" sz="1600" i="1" dirty="0" err="1"/>
              <a:t>социаль</a:t>
            </a:r>
            <a:r>
              <a:rPr lang="ru-RU" sz="1600" i="1" dirty="0"/>
              <a:t>-</a:t>
            </a:r>
          </a:p>
          <a:p>
            <a:r>
              <a:rPr lang="ru-RU" sz="1600" i="1" dirty="0"/>
              <a:t>ной жизни населяющих ее людей 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214338"/>
            <a:ext cx="7400948" cy="1585938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Планета</a:t>
            </a:r>
            <a:r>
              <a:rPr lang="ru-RU" sz="4000" i="1" dirty="0"/>
              <a:t>, мир</a:t>
            </a:r>
          </a:p>
        </p:txBody>
      </p:sp>
      <p:pic>
        <p:nvPicPr>
          <p:cNvPr id="23554" name="Picture 2" descr="http://sunfood.com.ua/imgsrv/img_3360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86124"/>
            <a:ext cx="457203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Интернет </a:t>
            </a:r>
            <a:r>
              <a:rPr lang="ru-RU" sz="2800" dirty="0" err="1"/>
              <a:t>игpаeт</a:t>
            </a:r>
            <a:r>
              <a:rPr lang="ru-RU" sz="2800" dirty="0"/>
              <a:t> </a:t>
            </a:r>
            <a:r>
              <a:rPr lang="ru-RU" sz="2800" dirty="0" err="1"/>
              <a:t>сyщecтвеннyю</a:t>
            </a:r>
            <a:r>
              <a:rPr lang="ru-RU" sz="2800" dirty="0"/>
              <a:t> </a:t>
            </a:r>
            <a:r>
              <a:rPr lang="ru-RU" sz="2800" dirty="0" err="1"/>
              <a:t>poль</a:t>
            </a:r>
            <a:r>
              <a:rPr lang="ru-RU" sz="2800" dirty="0"/>
              <a:t> в социализации его </a:t>
            </a:r>
            <a:r>
              <a:rPr lang="ru-RU" sz="2800" dirty="0" smtClean="0"/>
              <a:t>пользователей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Интернет</a:t>
            </a:r>
            <a:endParaRPr lang="ru-RU" sz="4000" i="1" dirty="0"/>
          </a:p>
        </p:txBody>
      </p:sp>
      <p:pic>
        <p:nvPicPr>
          <p:cNvPr id="24578" name="Picture 2" descr="http://blog.westinteractive.com/wp-content/uploads/2011/03/child-at-computer-1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86058"/>
            <a:ext cx="476250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785926"/>
            <a:ext cx="6276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МАКРОФАКТОРЫ   СОЦИАЛИЗАЦИИ</a:t>
            </a:r>
            <a:endParaRPr lang="ru-RU" sz="4000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361</TotalTime>
  <Words>835</Words>
  <Application>Microsoft Office PowerPoint</Application>
  <PresentationFormat>Экран (4:3)</PresentationFormat>
  <Paragraphs>135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Конспект занятия на тему: Факторы влияющие на социализацию дошкольника</vt:lpstr>
      <vt:lpstr>Факторы социализации</vt:lpstr>
      <vt:lpstr>Факторы  социализации  мож- но объединить  в  четыре  группы . </vt:lpstr>
      <vt:lpstr>Слайд 4</vt:lpstr>
      <vt:lpstr>МЕГАФАКТОРЫ СОЦИАЛИЗАЦИИ</vt:lpstr>
      <vt:lpstr>Космос</vt:lpstr>
      <vt:lpstr>Планета, мир</vt:lpstr>
      <vt:lpstr>Интернет</vt:lpstr>
      <vt:lpstr>Слайд 9</vt:lpstr>
      <vt:lpstr>СTPАHА</vt:lpstr>
      <vt:lpstr>Этнос</vt:lpstr>
      <vt:lpstr>ОБЩЕСТВО</vt:lpstr>
      <vt:lpstr>ГОСУДАPСТВО </vt:lpstr>
      <vt:lpstr>Слайд 14</vt:lpstr>
      <vt:lpstr>РЕГИОНЫ</vt:lpstr>
      <vt:lpstr>СУБКУЛЬТУРЫ</vt:lpstr>
      <vt:lpstr>ВИДЫ  ПОСЕЛЕНИЯ</vt:lpstr>
      <vt:lpstr>Сeльские посeления</vt:lpstr>
      <vt:lpstr>Город</vt:lpstr>
      <vt:lpstr>Малый город</vt:lpstr>
      <vt:lpstr>Поcелок</vt:lpstr>
      <vt:lpstr>Слайд 22</vt:lpstr>
      <vt:lpstr>СЕМЬЯ</vt:lpstr>
      <vt:lpstr>СОСЕДСТВО</vt:lpstr>
      <vt:lpstr>ГРУППЫ СВЕРСТНИКОВ</vt:lpstr>
      <vt:lpstr>КОМПЬЮТЕР</vt:lpstr>
      <vt:lpstr>Слайд 27</vt:lpstr>
      <vt:lpstr>КОЛЛЕКТИВ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влияющие на социализацию дошкольника</dc:title>
  <dc:creator>ДОМ</dc:creator>
  <cp:lastModifiedBy>ДОМ</cp:lastModifiedBy>
  <cp:revision>39</cp:revision>
  <dcterms:created xsi:type="dcterms:W3CDTF">2013-11-04T14:05:06Z</dcterms:created>
  <dcterms:modified xsi:type="dcterms:W3CDTF">2015-12-11T20:49:02Z</dcterms:modified>
</cp:coreProperties>
</file>