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2" r:id="rId5"/>
    <p:sldId id="259" r:id="rId6"/>
    <p:sldId id="265" r:id="rId7"/>
    <p:sldId id="266" r:id="rId8"/>
    <p:sldId id="267" r:id="rId9"/>
    <p:sldId id="272" r:id="rId10"/>
    <p:sldId id="268" r:id="rId11"/>
    <p:sldId id="269" r:id="rId12"/>
    <p:sldId id="270" r:id="rId13"/>
    <p:sldId id="273" r:id="rId14"/>
    <p:sldId id="271" r:id="rId15"/>
    <p:sldId id="276" r:id="rId16"/>
    <p:sldId id="277" r:id="rId17"/>
    <p:sldId id="278" r:id="rId18"/>
    <p:sldId id="280" r:id="rId19"/>
    <p:sldId id="279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684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9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7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73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7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4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54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61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05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51EB-5A7F-4118-B734-092FFECD47F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F114-9D88-472A-B7EE-218F05A51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1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05" y="188640"/>
            <a:ext cx="87169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412776"/>
            <a:ext cx="47643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Урок математики</a:t>
            </a:r>
          </a:p>
          <a:p>
            <a:pPr algn="ctr"/>
            <a:r>
              <a:rPr lang="ru-RU" sz="4800" b="1" dirty="0" smtClean="0"/>
              <a:t>5-А класс</a:t>
            </a:r>
          </a:p>
          <a:p>
            <a:pPr algn="ctr"/>
            <a:r>
              <a:rPr lang="ru-RU" sz="3200" dirty="0" smtClean="0"/>
              <a:t>Учитель Фоменко Н.Г.</a:t>
            </a:r>
          </a:p>
          <a:p>
            <a:pPr algn="ctr"/>
            <a:r>
              <a:rPr lang="ru-RU" sz="3200" dirty="0" smtClean="0"/>
              <a:t>2016г.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8169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97839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Задача №2.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r>
              <a:rPr lang="ru-RU" sz="2400" b="1" dirty="0" smtClean="0"/>
              <a:t>Из  </a:t>
            </a:r>
            <a:r>
              <a:rPr lang="ru-RU" sz="2400" b="1" dirty="0"/>
              <a:t>речного  порта  одновременно  </a:t>
            </a:r>
            <a:r>
              <a:rPr lang="ru-RU" sz="2400" b="1" dirty="0" smtClean="0"/>
              <a:t>24 февраля 2016 </a:t>
            </a:r>
            <a:r>
              <a:rPr lang="ru-RU" sz="2400" b="1" dirty="0"/>
              <a:t>года  вышли  два  теплохода . Продолжительность  рейса  одного  из  них – 15 суток, а продолжительность  рейса  второго – 24  суток. Через  сколько  дней  теплоходы  снова  одновременно  отправятся  в  рейс? Сколько  рейсов  за  это  время  сделает  первый  теплоход? А сколько  второй?</a:t>
            </a:r>
          </a:p>
        </p:txBody>
      </p:sp>
      <p:pic>
        <p:nvPicPr>
          <p:cNvPr id="3" name="Рисунок 2" descr="http://zazdoc.ru/tw_files2/urls_2/24698/d-24697900/24697900_html_m171747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3816424" cy="18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zazdoc.ru/tw_files2/urls_2/24698/d-24697900/24697900_html_61e8db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75494"/>
            <a:ext cx="3960440" cy="2182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9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( необходимо  найти  НОК  чисел  15  и  24.</a:t>
            </a:r>
            <a:endParaRPr lang="ru-RU" sz="2800" b="1" dirty="0" smtClean="0"/>
          </a:p>
          <a:p>
            <a:r>
              <a:rPr lang="ru-RU" sz="2800" b="1" i="1" dirty="0" smtClean="0"/>
              <a:t>1) 15 = 3·5  ;                    24 = 2· 2· 2· 3</a:t>
            </a:r>
            <a:endParaRPr lang="ru-RU" sz="2800" b="1" dirty="0" smtClean="0"/>
          </a:p>
          <a:p>
            <a:r>
              <a:rPr lang="ru-RU" sz="2800" b="1" i="1" dirty="0" smtClean="0"/>
              <a:t>НОК(15;24) = 2·2·2·3·5=120</a:t>
            </a:r>
            <a:endParaRPr lang="ru-RU" sz="2800" b="1" dirty="0" smtClean="0"/>
          </a:p>
          <a:p>
            <a:r>
              <a:rPr lang="ru-RU" sz="2800" b="1" i="1" dirty="0" smtClean="0"/>
              <a:t>2)120 : 15 = 8 (р) первый;        </a:t>
            </a:r>
            <a:endParaRPr lang="ru-RU" sz="2800" b="1" dirty="0" smtClean="0"/>
          </a:p>
          <a:p>
            <a:r>
              <a:rPr lang="ru-RU" sz="2800" b="1" i="1" dirty="0" smtClean="0"/>
              <a:t>3)120 : 24=5(р) второй</a:t>
            </a:r>
            <a:endParaRPr lang="ru-RU" sz="2800" b="1" dirty="0" smtClean="0"/>
          </a:p>
          <a:p>
            <a:r>
              <a:rPr lang="ru-RU" sz="2800" b="1" i="1" dirty="0" smtClean="0"/>
              <a:t>Ответ :  через  120 дней , первый сделает 8 рейсов , а второй – 5 рейсов .</a:t>
            </a:r>
            <a:endParaRPr lang="ru-RU" sz="2800" b="1" dirty="0" smtClean="0"/>
          </a:p>
          <a:p>
            <a:r>
              <a:rPr lang="ru-RU" sz="2800" b="1" dirty="0" smtClean="0"/>
              <a:t> </a:t>
            </a:r>
            <a:endParaRPr lang="ru-RU" sz="2800" b="1" dirty="0"/>
          </a:p>
        </p:txBody>
      </p:sp>
      <p:pic>
        <p:nvPicPr>
          <p:cNvPr id="3" name="Рисунок 2" descr="http://zazdoc.ru/tw_files2/urls_2/24698/d-24697900/24697900_html_61e8db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75494"/>
            <a:ext cx="3960440" cy="218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zazdoc.ru/tw_files2/urls_2/24698/d-24697900/24697900_html_m171747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3"/>
            <a:ext cx="3456384" cy="15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65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28605"/>
            <a:ext cx="55446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800" b="1" dirty="0" smtClean="0"/>
              <a:t>Самостоятельная </a:t>
            </a:r>
            <a:r>
              <a:rPr lang="ru-RU" sz="2800" b="1" dirty="0"/>
              <a:t>работа со </a:t>
            </a:r>
            <a:r>
              <a:rPr lang="ru-RU" sz="2800" b="1" dirty="0" smtClean="0"/>
              <a:t>взаимопроверкой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endParaRPr lang="ru-RU" sz="2800" dirty="0"/>
          </a:p>
          <a:p>
            <a:r>
              <a:rPr lang="ru-RU" sz="2800" dirty="0"/>
              <a:t>Задание1. Какова средняя продолжительность жизни страуса?</a:t>
            </a:r>
          </a:p>
          <a:p>
            <a:r>
              <a:rPr lang="ru-RU" sz="2800" dirty="0"/>
              <a:t>Для этого надо найти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НОД( 2450,3500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  <a:p>
            <a:r>
              <a:rPr lang="ru-RU" sz="2800" dirty="0" smtClean="0"/>
              <a:t>Полученное </a:t>
            </a:r>
            <a:r>
              <a:rPr lang="ru-RU" sz="2800" dirty="0"/>
              <a:t>число уменьшить в 10 раз.</a:t>
            </a:r>
          </a:p>
        </p:txBody>
      </p:sp>
      <p:pic>
        <p:nvPicPr>
          <p:cNvPr id="9218" name="Picture 2" descr="http://f.mypage.ru/e76b27cd7bd1c8cc22118431946a5366_0e8905ba2d6d0d5e471334feba43a2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8575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58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820660"/>
              </p:ext>
            </p:extLst>
          </p:nvPr>
        </p:nvGraphicFramePr>
        <p:xfrm>
          <a:off x="290060" y="3789040"/>
          <a:ext cx="8856982" cy="274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05"/>
                <a:gridCol w="886531"/>
                <a:gridCol w="891158"/>
                <a:gridCol w="886531"/>
                <a:gridCol w="886531"/>
                <a:gridCol w="886531"/>
                <a:gridCol w="888382"/>
                <a:gridCol w="888382"/>
                <a:gridCol w="886531"/>
                <a:gridCol w="870800"/>
              </a:tblGrid>
              <a:tr h="502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0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2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6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4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7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5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3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1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9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0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80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effectLst/>
                        </a:rPr>
                        <a:t>л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к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м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о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е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н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и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с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а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48341"/>
            <a:ext cx="1035399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Австралии живут животные,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похожие на игрушечного плюшевого медведя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2.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Название можно прочитать  в таблице,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вычислив НОК( 2450,3500).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(самостоятельная работа учащихся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взаимопроверкой).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78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hdpic.org/wp-content/uploads/2015/02/Koala-High-Definition-Free-Picture-Top-Fre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403"/>
            <a:ext cx="8424936" cy="48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37321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Коала не медведь, хотя его часто называют сумчатым медведем.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77112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341176"/>
              </p:ext>
            </p:extLst>
          </p:nvPr>
        </p:nvGraphicFramePr>
        <p:xfrm>
          <a:off x="827584" y="2728260"/>
          <a:ext cx="4968552" cy="250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503"/>
                <a:gridCol w="2455049"/>
              </a:tblGrid>
              <a:tr h="50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НОД(8,18)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НОД(54,72)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НОД(21,105)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НОД(13,27)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НОД25,40)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н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9879873"/>
              </p:ext>
            </p:extLst>
          </p:nvPr>
        </p:nvGraphicFramePr>
        <p:xfrm>
          <a:off x="4643438" y="5288518"/>
          <a:ext cx="3528961" cy="147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429"/>
                <a:gridCol w="678133"/>
                <a:gridCol w="678133"/>
                <a:gridCol w="678133"/>
                <a:gridCol w="678133"/>
              </a:tblGrid>
              <a:tr h="17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58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3" y="692696"/>
            <a:ext cx="82809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Самостоятельная работа по алгоритму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1. Устно.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Числами зашифровано слово .Найти эти числа, заменить их  буквами и прочитать его.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3982998"/>
            <a:ext cx="2160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Шифратор.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73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ic.academic.ru/pictures/wiki/files/80/Perentie_at_Sydney_Wildlife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21662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Ответ: варан.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6167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1"/>
            <a:ext cx="5544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sz="2400" dirty="0"/>
              <a:t>Справка.</a:t>
            </a:r>
          </a:p>
          <a:p>
            <a:pPr algn="just"/>
            <a:r>
              <a:rPr lang="ru-RU" sz="2400" dirty="0"/>
              <a:t>Варан - самая крупная  ящерица в нашей стране, живет в пустыне Средней Азии. Численность их в течение  длительного времени сокращалась. На 2 </a:t>
            </a:r>
            <a:r>
              <a:rPr lang="ru-RU" sz="2400" dirty="0" err="1"/>
              <a:t>квад</a:t>
            </a:r>
            <a:r>
              <a:rPr lang="ru-RU" sz="2400" dirty="0"/>
              <a:t>. км приходится 1-2 особи. Человек вылавливает варанов с целью получения кожи, из прочной и красивой кожи варана шьют обувь и сумочки.</a:t>
            </a:r>
          </a:p>
          <a:p>
            <a:pPr algn="just"/>
            <a:r>
              <a:rPr lang="ru-RU" sz="2400" dirty="0"/>
              <a:t>В настоящее время охота на варанов запрещена. За размеры   и хищничество варана называют крокодилом пустыни. Варан переносит до 20 укусов  кобры , может жить в условиях повышенной радиации. Слюна варана токсична ,добыча парализуется мгновенно. </a:t>
            </a:r>
          </a:p>
        </p:txBody>
      </p:sp>
      <p:pic>
        <p:nvPicPr>
          <p:cNvPr id="14338" name="Picture 2" descr="https://im1-tub-ua.yandex.net/i?id=7c34ed71e344fd4e4d265bc61960fa6a&amp;n=33&amp;h=215&amp;w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8" y="548680"/>
            <a:ext cx="3326526" cy="52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29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258372"/>
              </p:ext>
            </p:extLst>
          </p:nvPr>
        </p:nvGraphicFramePr>
        <p:xfrm>
          <a:off x="755576" y="1484784"/>
          <a:ext cx="7142938" cy="480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405"/>
                <a:gridCol w="107305"/>
                <a:gridCol w="3399228"/>
              </a:tblGrid>
              <a:tr h="204754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 </a:t>
                      </a:r>
                      <a:r>
                        <a:rPr lang="ru-RU" sz="2800" b="1" dirty="0">
                          <a:effectLst/>
                        </a:rPr>
                        <a:t>вариант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</a:t>
                      </a: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2 </a:t>
                      </a:r>
                      <a:r>
                        <a:rPr lang="ru-RU" sz="2800" b="1" dirty="0">
                          <a:effectLst/>
                        </a:rPr>
                        <a:t>вариант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2-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2+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3-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3+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4+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4+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5+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5-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6+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6-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7+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7+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8-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8-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9+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9+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10-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10-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11-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11+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626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12-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</a:rPr>
                        <a:t>12-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7" y="-76160"/>
            <a:ext cx="50405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Блиц опрос - Тесты.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Правильные ответы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4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3250"/>
            <a:ext cx="85725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884991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</a:t>
            </a:r>
            <a:r>
              <a:rPr lang="ru-RU" sz="2400" b="1" dirty="0"/>
              <a:t>Я хорошо понял</a:t>
            </a:r>
            <a:r>
              <a:rPr lang="ru-RU" sz="2400" dirty="0"/>
              <a:t>, как раскладывать числа на простые множители и находить НОД и НОК.</a:t>
            </a:r>
          </a:p>
          <a:p>
            <a:r>
              <a:rPr lang="ru-RU" sz="2400" dirty="0"/>
              <a:t>  -   </a:t>
            </a:r>
            <a:r>
              <a:rPr lang="ru-RU" sz="2400" b="1" dirty="0"/>
              <a:t>Я не все понял, </a:t>
            </a:r>
            <a:r>
              <a:rPr lang="ru-RU" sz="2400" dirty="0"/>
              <a:t>у меня были ошибки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</a:t>
            </a:r>
            <a:r>
              <a:rPr lang="ru-RU" sz="2400" dirty="0"/>
              <a:t>- </a:t>
            </a:r>
            <a:r>
              <a:rPr lang="ru-RU" sz="2400" b="1" dirty="0"/>
              <a:t>Я не понял</a:t>
            </a:r>
            <a:r>
              <a:rPr lang="ru-RU" sz="2400" dirty="0"/>
              <a:t>, как раскладывать числа на простые множители и находить НОД и НОК.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1385" y="1340768"/>
            <a:ext cx="354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Рефлексия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4874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05" y="188640"/>
            <a:ext cx="87169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412776"/>
            <a:ext cx="4764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Times New Roman" panose="02020603050405020304" pitchFamily="18" charset="0"/>
              </a:rPr>
              <a:t>Делимость чисел</a:t>
            </a:r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8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latin typeface="+mj-lt"/>
                <a:cs typeface="Times New Roman" panose="02020603050405020304" pitchFamily="18" charset="0"/>
              </a:rPr>
              <a:t>Нахождение НОД  и НОК</a:t>
            </a:r>
            <a:r>
              <a:rPr lang="ru-RU" sz="32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1372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3250"/>
            <a:ext cx="85725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32647" cy="30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421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1938"/>
            <a:ext cx="87185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32" y="188640"/>
            <a:ext cx="87169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196752"/>
            <a:ext cx="4680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Фронтальный опрос</a:t>
            </a:r>
            <a:endParaRPr lang="ru-RU" sz="2000" dirty="0"/>
          </a:p>
          <a:p>
            <a:r>
              <a:rPr lang="ru-RU" sz="2000" b="1" dirty="0"/>
              <a:t>1. Дайте определение натуральных чисел.</a:t>
            </a:r>
          </a:p>
          <a:p>
            <a:r>
              <a:rPr lang="ru-RU" sz="2000" b="1" dirty="0"/>
              <a:t>2.Какое число называется простым числом?</a:t>
            </a:r>
          </a:p>
          <a:p>
            <a:r>
              <a:rPr lang="ru-RU" sz="2000" b="1" dirty="0"/>
              <a:t>3.Назовите все простые числа до 30.</a:t>
            </a:r>
          </a:p>
          <a:p>
            <a:r>
              <a:rPr lang="ru-RU" sz="2000" b="1" dirty="0"/>
              <a:t>4.Какое число называется составным числом.</a:t>
            </a:r>
          </a:p>
          <a:p>
            <a:r>
              <a:rPr lang="ru-RU" sz="2000" b="1" dirty="0"/>
              <a:t>5.Назовите все составные числа до 20.</a:t>
            </a:r>
          </a:p>
          <a:p>
            <a:r>
              <a:rPr lang="ru-RU" sz="2000" b="1" dirty="0"/>
              <a:t>6.Что значит разложить натуральное число на простые множители?</a:t>
            </a:r>
          </a:p>
          <a:p>
            <a:r>
              <a:rPr lang="ru-RU" sz="2000" b="1" dirty="0"/>
              <a:t>7.Какое число называется наибольшим общим делителем двух натуральных чисел?</a:t>
            </a:r>
          </a:p>
        </p:txBody>
      </p:sp>
    </p:spTree>
    <p:extLst>
      <p:ext uri="{BB962C8B-B14F-4D97-AF65-F5344CB8AC3E}">
        <p14:creationId xmlns:p14="http://schemas.microsoft.com/office/powerpoint/2010/main" xmlns="" val="33774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" y="116632"/>
            <a:ext cx="87169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836712"/>
            <a:ext cx="4950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8.Какие </a:t>
            </a:r>
            <a:r>
              <a:rPr lang="ru-RU" sz="2000" b="1" dirty="0"/>
              <a:t>числа называются взаимно простыми?</a:t>
            </a:r>
          </a:p>
          <a:p>
            <a:r>
              <a:rPr lang="ru-RU" sz="2000" b="1" dirty="0"/>
              <a:t>9.Как найти наибольший общий делитель нескольких натуральных чисел?</a:t>
            </a:r>
          </a:p>
          <a:p>
            <a:r>
              <a:rPr lang="ru-RU" sz="2000" b="1" dirty="0"/>
              <a:t>10.Как обозначается наибольший общий делитель?</a:t>
            </a:r>
          </a:p>
          <a:p>
            <a:r>
              <a:rPr lang="ru-RU" sz="2000" b="1" dirty="0"/>
              <a:t>11.Какое число называют наименьшим общим кратным двух натуральных чисел?</a:t>
            </a:r>
          </a:p>
          <a:p>
            <a:r>
              <a:rPr lang="ru-RU" sz="2000" b="1" dirty="0"/>
              <a:t>12.Как обозначается наименьшее общее кратное?</a:t>
            </a:r>
          </a:p>
          <a:p>
            <a:r>
              <a:rPr lang="ru-RU" sz="2000" b="1" dirty="0"/>
              <a:t>13.Как найти наименьшее общее кратное двух или нескольких натуральных чисел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140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4.Закончи фразу: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1.Если </a:t>
            </a:r>
            <a:r>
              <a:rPr lang="ru-RU" b="1" dirty="0"/>
              <a:t>число делится на 3, то ...</a:t>
            </a:r>
          </a:p>
          <a:p>
            <a:r>
              <a:rPr lang="ru-RU" b="1" dirty="0"/>
              <a:t>2.Если сумма цифр числа делится на 9, то..</a:t>
            </a:r>
          </a:p>
          <a:p>
            <a:r>
              <a:rPr lang="ru-RU" b="1" dirty="0"/>
              <a:t>3.Если число делится на 3, то на 9 оно ...</a:t>
            </a:r>
          </a:p>
          <a:p>
            <a:r>
              <a:rPr lang="ru-RU" b="1" dirty="0"/>
              <a:t>4.Натуральное число не делится на 2, если..</a:t>
            </a:r>
          </a:p>
          <a:p>
            <a:r>
              <a:rPr lang="ru-RU" b="1" dirty="0"/>
              <a:t>5.На 10 делятся числа, ...</a:t>
            </a:r>
          </a:p>
          <a:p>
            <a:r>
              <a:rPr lang="ru-RU" b="1" dirty="0"/>
              <a:t>6.Натуральное число делится на 2, 5 и 10, если ...</a:t>
            </a:r>
          </a:p>
          <a:p>
            <a:r>
              <a:rPr lang="ru-RU" b="1" dirty="0"/>
              <a:t>7.Число 24 681 на 3 ..., так как сумма его цифр равна ... и на 3</a:t>
            </a:r>
          </a:p>
          <a:p>
            <a:r>
              <a:rPr lang="ru-RU" b="1" dirty="0"/>
              <a:t>8.Число ... кратно любому натуральному числу</a:t>
            </a:r>
          </a:p>
          <a:p>
            <a:r>
              <a:rPr lang="ru-RU" b="1" dirty="0"/>
              <a:t>9. Делителем любого натурального числа является...</a:t>
            </a:r>
          </a:p>
          <a:p>
            <a:endParaRPr lang="ru-RU" dirty="0"/>
          </a:p>
        </p:txBody>
      </p:sp>
      <p:pic>
        <p:nvPicPr>
          <p:cNvPr id="4100" name="Picture 4" descr="http://cs629127.vk.me/v629127334/165d8/GP3Dvi-L7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9318" y="4941168"/>
            <a:ext cx="1164682" cy="16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siholog3000.ru/sites/default/files/49/images/2012/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391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66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1</a:t>
            </a:r>
            <a:r>
              <a:rPr lang="ru-RU" sz="3600" b="1" dirty="0"/>
              <a:t>. Какие числа являются взаимно простыми:</a:t>
            </a:r>
            <a:endParaRPr lang="ru-RU" sz="3600" dirty="0"/>
          </a:p>
          <a:p>
            <a:r>
              <a:rPr lang="ru-RU" sz="3600" dirty="0"/>
              <a:t>а) 5 и 25; б) 64 и 2; в) 12 и 10; г) 100 и 9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b="1" dirty="0" smtClean="0"/>
              <a:t>  </a:t>
            </a:r>
            <a:r>
              <a:rPr lang="ru-RU" sz="3600" b="1" dirty="0"/>
              <a:t>2. У каких из предложенных пар чисел НОД равен 4:</a:t>
            </a:r>
            <a:endParaRPr lang="ru-RU" sz="3600" dirty="0"/>
          </a:p>
          <a:p>
            <a:r>
              <a:rPr lang="ru-RU" sz="3600" dirty="0"/>
              <a:t>1) 24 и 20; 2) 24 и 30; 3) 24 и 32; 4) 18 и 32; 5) 4 и 16.</a:t>
            </a:r>
          </a:p>
          <a:p>
            <a:r>
              <a:rPr lang="ru-RU" sz="3600" dirty="0"/>
              <a:t>а) 2, 3, 5; б) 1, 5; в) 1, 3, 5; </a:t>
            </a:r>
            <a:endParaRPr lang="ru-RU" sz="3600" dirty="0" smtClean="0"/>
          </a:p>
          <a:p>
            <a:r>
              <a:rPr lang="ru-RU" sz="3600" dirty="0" smtClean="0"/>
              <a:t>г</a:t>
            </a:r>
            <a:r>
              <a:rPr lang="ru-RU" sz="3600" dirty="0"/>
              <a:t>) у всех.</a:t>
            </a:r>
          </a:p>
        </p:txBody>
      </p:sp>
      <p:pic>
        <p:nvPicPr>
          <p:cNvPr id="15364" name="Picture 4" descr="http://cs5661.vk.me/g28563920/a_c89c73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750" y="3907267"/>
            <a:ext cx="2983273" cy="28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2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3. Расставь</a:t>
            </a:r>
          </a:p>
          <a:p>
            <a:pPr algn="ctr"/>
            <a:r>
              <a:rPr lang="ru-RU" sz="4000" b="1" dirty="0" smtClean="0"/>
              <a:t> </a:t>
            </a:r>
            <a:r>
              <a:rPr lang="ru-RU" sz="4000" b="1" dirty="0"/>
              <a:t>математические знаки.</a:t>
            </a:r>
          </a:p>
          <a:p>
            <a:pPr algn="ctr"/>
            <a:r>
              <a:rPr lang="ru-RU" sz="4000" b="1" dirty="0"/>
              <a:t>НОД(5,17)*НОД(4,16)*НОД(11,13)=6</a:t>
            </a:r>
          </a:p>
        </p:txBody>
      </p:sp>
      <p:pic>
        <p:nvPicPr>
          <p:cNvPr id="16386" name="Picture 2" descr="http://gymn31.ucoz.ru/_tbkp/Pologenija/zna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5" y="0"/>
            <a:ext cx="29523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new.stihi.ru/pics/2015/04/19/58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8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4262" y="188640"/>
            <a:ext cx="55382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sz="2800" b="1" dirty="0" smtClean="0"/>
              <a:t>Задача </a:t>
            </a:r>
            <a:r>
              <a:rPr lang="ru-RU" sz="2800" b="1" dirty="0"/>
              <a:t>№ 1.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r>
              <a:rPr lang="ru-RU" sz="2800" b="1" dirty="0" smtClean="0"/>
              <a:t>Ребята  </a:t>
            </a:r>
            <a:r>
              <a:rPr lang="ru-RU" sz="2800" b="1" dirty="0"/>
              <a:t>получили  на  </a:t>
            </a:r>
            <a:r>
              <a:rPr lang="ru-RU" sz="2800" b="1" dirty="0" smtClean="0"/>
              <a:t>празднике одинаковые  </a:t>
            </a:r>
            <a:r>
              <a:rPr lang="ru-RU" sz="2800" b="1" dirty="0"/>
              <a:t>подарки . Во  всех  подарках  вместе  было  123  апельсина  и  82  яблока. Сколько  ребят  присутствовало  на  </a:t>
            </a:r>
            <a:r>
              <a:rPr lang="ru-RU" sz="2800" b="1" dirty="0" smtClean="0"/>
              <a:t>празднике? </a:t>
            </a:r>
            <a:r>
              <a:rPr lang="ru-RU" sz="2800" b="1" dirty="0"/>
              <a:t>Сколько  апельсинов  и  сколько  яблок  получил  каждый?</a:t>
            </a:r>
          </a:p>
        </p:txBody>
      </p:sp>
      <p:pic>
        <p:nvPicPr>
          <p:cNvPr id="5122" name="Picture 2" descr="http://www.cliparthut.com/clip-arts/986/cartoon-gift-box-986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4" y="548680"/>
            <a:ext cx="3312368" cy="61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ua.yandex.net/i?id=815bfa14cd623a469b0e088233476b69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6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67549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( необходимо  найти НОД чисел  123  и  82 </a:t>
            </a:r>
            <a:endParaRPr lang="ru-RU" sz="2800" b="1" dirty="0"/>
          </a:p>
          <a:p>
            <a:pPr algn="just"/>
            <a:r>
              <a:rPr lang="ru-RU" sz="2800" b="1" i="1" dirty="0"/>
              <a:t>123 = 3· 41  ;  82= 2· 41   НОД(123 ; 82) = 41</a:t>
            </a:r>
            <a:endParaRPr lang="ru-RU" sz="2800" b="1" dirty="0"/>
          </a:p>
          <a:p>
            <a:pPr algn="just"/>
            <a:r>
              <a:rPr lang="ru-RU" sz="2800" b="1" i="1" dirty="0"/>
              <a:t>Ответ :  41 подарок  по 3 апельсина и 2 яблока .)</a:t>
            </a:r>
            <a:endParaRPr lang="ru-RU" sz="2800" b="1" dirty="0"/>
          </a:p>
        </p:txBody>
      </p:sp>
      <p:pic>
        <p:nvPicPr>
          <p:cNvPr id="17410" name="Picture 2" descr="https://im2-tub-ua.yandex.net/i?id=e0dfc6af31ee1fa026dc5a0bea4d7d30&amp;n=33&amp;h=215&amp;w=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0946"/>
            <a:ext cx="6984776" cy="40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402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1F2123"/>
      </a:dk2>
      <a:lt2>
        <a:srgbClr val="FFC0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751</Words>
  <Application>Microsoft Office PowerPoint</Application>
  <PresentationFormat>Экран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4.Закончи фразу: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Нелля</cp:lastModifiedBy>
  <cp:revision>17</cp:revision>
  <dcterms:created xsi:type="dcterms:W3CDTF">2016-02-21T19:54:35Z</dcterms:created>
  <dcterms:modified xsi:type="dcterms:W3CDTF">2016-02-22T09:47:34Z</dcterms:modified>
</cp:coreProperties>
</file>