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67" r:id="rId7"/>
    <p:sldId id="278" r:id="rId8"/>
    <p:sldId id="279" r:id="rId9"/>
    <p:sldId id="281" r:id="rId10"/>
    <p:sldId id="280" r:id="rId11"/>
    <p:sldId id="268" r:id="rId12"/>
    <p:sldId id="270" r:id="rId13"/>
    <p:sldId id="273" r:id="rId14"/>
    <p:sldId id="269" r:id="rId15"/>
    <p:sldId id="271" r:id="rId16"/>
    <p:sldId id="274" r:id="rId17"/>
    <p:sldId id="276" r:id="rId18"/>
    <p:sldId id="277" r:id="rId19"/>
    <p:sldId id="272"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57FFF"/>
    <a:srgbClr val="2D1DFF"/>
    <a:srgbClr val="FF9E1D"/>
    <a:srgbClr val="D68B1C"/>
    <a:srgbClr val="F7E289"/>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0115" y="4650640"/>
            <a:ext cx="3970330" cy="1374345"/>
          </a:xfrm>
          <a:noFill/>
          <a:effectLst>
            <a:outerShdw blurRad="88900" dist="38100" dir="5400000" algn="ctr" rotWithShape="0">
              <a:schemeClr val="tx1">
                <a:alpha val="83000"/>
              </a:scheme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0115" y="833015"/>
            <a:ext cx="3970329" cy="1068935"/>
          </a:xfrm>
        </p:spPr>
        <p:txBody>
          <a:bodyPr>
            <a:normAutofit/>
          </a:bodyPr>
          <a:lstStyle>
            <a:lvl1pPr marL="0" indent="0" algn="l">
              <a:buNone/>
              <a:defRPr sz="2600">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8246070" cy="458115"/>
          </a:xfrm>
        </p:spPr>
        <p:txBody>
          <a:bodyPr>
            <a:normAutofit/>
          </a:bodyPr>
          <a:lstStyle>
            <a:lvl1pPr algn="l">
              <a:defRPr sz="3600">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901950"/>
            <a:ext cx="8246070" cy="442844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24430" cy="684885"/>
          </a:xfrm>
        </p:spPr>
        <p:txBody>
          <a:bodyPr>
            <a:normAutofit/>
          </a:bodyPr>
          <a:lstStyle>
            <a:lvl1pPr algn="l">
              <a:defRPr sz="3600">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382305" cy="532180"/>
          </a:xfrm>
        </p:spPr>
        <p:txBody>
          <a:bodyPr>
            <a:normAutofit/>
          </a:bodyPr>
          <a:lstStyle>
            <a:lvl1pPr algn="l">
              <a:defRPr sz="3600">
                <a:solidFill>
                  <a:schemeClr val="accent5">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901950"/>
            <a:ext cx="4275740" cy="620719"/>
          </a:xfrm>
        </p:spPr>
        <p:txBody>
          <a:bodyPr anchor="b"/>
          <a:lstStyle>
            <a:lvl1pPr marL="0" indent="0">
              <a:buNone/>
              <a:defRPr sz="2400" b="1" baseline="0">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1"/>
            <a:ext cx="4275740" cy="31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4" y="1901950"/>
            <a:ext cx="4123035" cy="620719"/>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4" y="2512771"/>
            <a:ext cx="4123035" cy="31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одзаголовок 2"/>
          <p:cNvSpPr>
            <a:spLocks noGrp="1"/>
          </p:cNvSpPr>
          <p:nvPr>
            <p:ph type="subTitle" idx="1"/>
          </p:nvPr>
        </p:nvSpPr>
        <p:spPr>
          <a:xfrm>
            <a:off x="4724705" y="833015"/>
            <a:ext cx="4275740" cy="1374345"/>
          </a:xfrm>
        </p:spPr>
        <p:txBody>
          <a:bodyPr>
            <a:normAutofit/>
          </a:bodyPr>
          <a:lstStyle/>
          <a:p>
            <a:r>
              <a:rPr lang="en-US" sz="6000" dirty="0" smtClean="0"/>
              <a:t>ASAP science</a:t>
            </a:r>
            <a:endParaRPr lang="ru-RU" sz="6000" dirty="0"/>
          </a:p>
        </p:txBody>
      </p:sp>
      <p:sp>
        <p:nvSpPr>
          <p:cNvPr id="7" name="Заголовок 1"/>
          <p:cNvSpPr>
            <a:spLocks noGrp="1"/>
          </p:cNvSpPr>
          <p:nvPr>
            <p:ph type="ctrTitle"/>
          </p:nvPr>
        </p:nvSpPr>
        <p:spPr>
          <a:xfrm>
            <a:off x="296260" y="3581705"/>
            <a:ext cx="8551480" cy="3054100"/>
          </a:xfrm>
        </p:spPr>
        <p:txBody>
          <a:bodyPr>
            <a:noAutofit/>
          </a:bodyPr>
          <a:lstStyle/>
          <a:p>
            <a:pPr algn="ctr"/>
            <a:r>
              <a:rPr lang="ru-RU" sz="4400" b="1" dirty="0" smtClean="0">
                <a:solidFill>
                  <a:srgbClr val="FFFF00"/>
                </a:solidFill>
                <a:effectLst>
                  <a:outerShdw blurRad="38100" dist="38100" dir="2700000" algn="tl">
                    <a:srgbClr val="000000">
                      <a:alpha val="43137"/>
                    </a:srgbClr>
                  </a:outerShdw>
                </a:effectLst>
                <a:latin typeface="Algerian" panose="04020705040A02060702" pitchFamily="82" charset="0"/>
              </a:rPr>
              <a:t>                           </a:t>
            </a:r>
            <a:r>
              <a:rPr lang="en-US" sz="4400" b="1" dirty="0" smtClean="0">
                <a:solidFill>
                  <a:srgbClr val="FFFF00"/>
                </a:solidFill>
                <a:effectLst>
                  <a:outerShdw blurRad="38100" dist="38100" dir="2700000" algn="tl">
                    <a:srgbClr val="000000">
                      <a:alpha val="43137"/>
                    </a:srgbClr>
                  </a:outerShdw>
                </a:effectLst>
                <a:latin typeface="Castellar" pitchFamily="18" charset="0"/>
              </a:rPr>
              <a:t>English </a:t>
            </a:r>
            <a:r>
              <a:rPr lang="ru-RU" sz="4400" b="1" dirty="0" smtClean="0">
                <a:solidFill>
                  <a:srgbClr val="FFFF00"/>
                </a:solidFill>
                <a:effectLst>
                  <a:outerShdw blurRad="38100" dist="38100" dir="2700000" algn="tl">
                    <a:srgbClr val="000000">
                      <a:alpha val="43137"/>
                    </a:srgbClr>
                  </a:outerShdw>
                </a:effectLst>
                <a:latin typeface="Algerian" panose="04020705040A02060702" pitchFamily="82" charset="0"/>
              </a:rPr>
              <a:t/>
            </a:r>
            <a:br>
              <a:rPr lang="ru-RU" sz="4400" b="1" dirty="0" smtClean="0">
                <a:solidFill>
                  <a:srgbClr val="FFFF00"/>
                </a:solidFill>
                <a:effectLst>
                  <a:outerShdw blurRad="38100" dist="38100" dir="2700000" algn="tl">
                    <a:srgbClr val="000000">
                      <a:alpha val="43137"/>
                    </a:srgbClr>
                  </a:outerShdw>
                </a:effectLst>
                <a:latin typeface="Algerian" panose="04020705040A02060702" pitchFamily="82" charset="0"/>
              </a:rPr>
            </a:br>
            <a:r>
              <a:rPr lang="ru-RU" sz="4400" b="1" dirty="0" smtClean="0">
                <a:solidFill>
                  <a:srgbClr val="FFFF00"/>
                </a:solidFill>
                <a:effectLst>
                  <a:outerShdw blurRad="38100" dist="38100" dir="2700000" algn="tl">
                    <a:srgbClr val="000000">
                      <a:alpha val="43137"/>
                    </a:srgbClr>
                  </a:outerShdw>
                </a:effectLst>
                <a:latin typeface="Algerian" panose="04020705040A02060702" pitchFamily="82" charset="0"/>
              </a:rPr>
              <a:t>                               </a:t>
            </a:r>
            <a:r>
              <a:rPr lang="en-US" sz="4400" b="1" dirty="0" smtClean="0">
                <a:solidFill>
                  <a:srgbClr val="FFFF00"/>
                </a:solidFill>
                <a:effectLst>
                  <a:outerShdw blurRad="38100" dist="38100" dir="2700000" algn="tl">
                    <a:srgbClr val="000000">
                      <a:alpha val="43137"/>
                    </a:srgbClr>
                  </a:outerShdw>
                </a:effectLst>
                <a:latin typeface="Castellar" pitchFamily="18" charset="0"/>
              </a:rPr>
              <a:t>for </a:t>
            </a:r>
            <a:r>
              <a:rPr lang="ru-RU" sz="4400" b="1" dirty="0" smtClean="0">
                <a:solidFill>
                  <a:srgbClr val="FFFF00"/>
                </a:solidFill>
                <a:effectLst>
                  <a:outerShdw blurRad="38100" dist="38100" dir="2700000" algn="tl">
                    <a:srgbClr val="000000">
                      <a:alpha val="43137"/>
                    </a:srgbClr>
                  </a:outerShdw>
                </a:effectLst>
                <a:latin typeface="Castellar" pitchFamily="18" charset="0"/>
              </a:rPr>
              <a:t>                                                </a:t>
            </a:r>
            <a:br>
              <a:rPr lang="ru-RU" sz="4400" b="1" dirty="0" smtClean="0">
                <a:solidFill>
                  <a:srgbClr val="FFFF00"/>
                </a:solidFill>
                <a:effectLst>
                  <a:outerShdw blurRad="38100" dist="38100" dir="2700000" algn="tl">
                    <a:srgbClr val="000000">
                      <a:alpha val="43137"/>
                    </a:srgbClr>
                  </a:outerShdw>
                </a:effectLst>
                <a:latin typeface="Castellar" pitchFamily="18" charset="0"/>
              </a:rPr>
            </a:br>
            <a:r>
              <a:rPr lang="ru-RU" sz="4400" b="1" dirty="0" smtClean="0">
                <a:solidFill>
                  <a:srgbClr val="FFFF00"/>
                </a:solidFill>
                <a:effectLst>
                  <a:outerShdw blurRad="38100" dist="38100" dir="2700000" algn="tl">
                    <a:srgbClr val="000000">
                      <a:alpha val="43137"/>
                    </a:srgbClr>
                  </a:outerShdw>
                </a:effectLst>
                <a:latin typeface="Castellar" pitchFamily="18" charset="0"/>
              </a:rPr>
              <a:t>                      </a:t>
            </a:r>
            <a:r>
              <a:rPr lang="en-US" sz="4400" b="1" dirty="0" err="1" smtClean="0">
                <a:solidFill>
                  <a:srgbClr val="FFFF00"/>
                </a:solidFill>
                <a:effectLst>
                  <a:outerShdw blurRad="38100" dist="38100" dir="2700000" algn="tl">
                    <a:srgbClr val="000000">
                      <a:alpha val="43137"/>
                    </a:srgbClr>
                  </a:outerShdw>
                </a:effectLst>
                <a:latin typeface="Castellar" pitchFamily="18" charset="0"/>
              </a:rPr>
              <a:t>meddies</a:t>
            </a:r>
            <a:endParaRPr lang="ru-RU"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Breaking news</a:t>
            </a:r>
            <a:endParaRPr lang="ru-RU" dirty="0">
              <a:solidFill>
                <a:srgbClr val="FF0000"/>
              </a:solidFill>
            </a:endParaRPr>
          </a:p>
        </p:txBody>
      </p:sp>
      <p:sp>
        <p:nvSpPr>
          <p:cNvPr id="3" name="Содержимое 2"/>
          <p:cNvSpPr>
            <a:spLocks noGrp="1"/>
          </p:cNvSpPr>
          <p:nvPr>
            <p:ph idx="1"/>
          </p:nvPr>
        </p:nvSpPr>
        <p:spPr/>
        <p:txBody>
          <a:bodyPr/>
          <a:lstStyle/>
          <a:p>
            <a:r>
              <a:rPr lang="en-US" i="1" dirty="0" smtClean="0">
                <a:solidFill>
                  <a:srgbClr val="157FFF"/>
                </a:solidFill>
              </a:rPr>
              <a:t>CBL STUDYING TECHNOLOGY </a:t>
            </a:r>
            <a:r>
              <a:rPr lang="en-US" dirty="0" smtClean="0">
                <a:solidFill>
                  <a:srgbClr val="157FFF"/>
                </a:solidFill>
              </a:rPr>
              <a:t>IN KSMU</a:t>
            </a:r>
          </a:p>
          <a:p>
            <a:r>
              <a:rPr lang="en-US" dirty="0" smtClean="0">
                <a:solidFill>
                  <a:srgbClr val="157FFF"/>
                </a:solidFill>
              </a:rPr>
              <a:t>SEE OUR BRIEF REPORT</a:t>
            </a:r>
            <a:endParaRPr lang="ru-RU" dirty="0">
              <a:solidFill>
                <a:srgbClr val="157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Social life in KSMU</a:t>
            </a:r>
            <a:endParaRPr lang="ru-RU" dirty="0">
              <a:solidFill>
                <a:srgbClr val="FF0000"/>
              </a:solidFill>
            </a:endParaRPr>
          </a:p>
        </p:txBody>
      </p:sp>
      <p:sp>
        <p:nvSpPr>
          <p:cNvPr id="3" name="Объект 2"/>
          <p:cNvSpPr>
            <a:spLocks noGrp="1"/>
          </p:cNvSpPr>
          <p:nvPr>
            <p:ph idx="1"/>
          </p:nvPr>
        </p:nvSpPr>
        <p:spPr/>
        <p:txBody>
          <a:bodyPr/>
          <a:lstStyle/>
          <a:p>
            <a:r>
              <a:rPr lang="en-US" i="1" dirty="0" smtClean="0"/>
              <a:t>Being singers</a:t>
            </a:r>
          </a:p>
          <a:p>
            <a:r>
              <a:rPr lang="en-US" i="1" dirty="0" smtClean="0"/>
              <a:t>Being translators</a:t>
            </a:r>
          </a:p>
          <a:p>
            <a:r>
              <a:rPr lang="en-US" i="1" dirty="0" smtClean="0"/>
              <a:t>Creating new</a:t>
            </a:r>
          </a:p>
          <a:p>
            <a:r>
              <a:rPr lang="en-US" i="1" dirty="0" smtClean="0"/>
              <a:t>Remember past looking for the future</a:t>
            </a:r>
          </a:p>
        </p:txBody>
      </p:sp>
      <p:pic>
        <p:nvPicPr>
          <p:cNvPr id="4" name="Рисунок 3"/>
          <p:cNvPicPr>
            <a:picLocks noChangeAspect="1"/>
          </p:cNvPicPr>
          <p:nvPr/>
        </p:nvPicPr>
        <p:blipFill>
          <a:blip r:embed="rId2"/>
          <a:stretch>
            <a:fillRect/>
          </a:stretch>
        </p:blipFill>
        <p:spPr>
          <a:xfrm>
            <a:off x="0" y="4192525"/>
            <a:ext cx="3994652" cy="2382775"/>
          </a:xfrm>
          <a:prstGeom prst="rect">
            <a:avLst/>
          </a:prstGeom>
        </p:spPr>
      </p:pic>
      <p:pic>
        <p:nvPicPr>
          <p:cNvPr id="5" name="Рисунок 4"/>
          <p:cNvPicPr>
            <a:picLocks noChangeAspect="1"/>
          </p:cNvPicPr>
          <p:nvPr/>
        </p:nvPicPr>
        <p:blipFill>
          <a:blip r:embed="rId3"/>
          <a:stretch>
            <a:fillRect/>
          </a:stretch>
        </p:blipFill>
        <p:spPr>
          <a:xfrm>
            <a:off x="6099050" y="3862644"/>
            <a:ext cx="2507585" cy="3042536"/>
          </a:xfrm>
          <a:prstGeom prst="rect">
            <a:avLst/>
          </a:prstGeom>
        </p:spPr>
      </p:pic>
    </p:spTree>
    <p:extLst>
      <p:ext uri="{BB962C8B-B14F-4D97-AF65-F5344CB8AC3E}">
        <p14:creationId xmlns="" xmlns:p14="http://schemas.microsoft.com/office/powerpoint/2010/main" val="102415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8" y="833015"/>
            <a:ext cx="8246070" cy="458115"/>
          </a:xfrm>
        </p:spPr>
        <p:txBody>
          <a:bodyPr>
            <a:normAutofit fontScale="90000"/>
          </a:bodyPr>
          <a:lstStyle/>
          <a:p>
            <a:r>
              <a:rPr lang="en-US" dirty="0" smtClean="0">
                <a:solidFill>
                  <a:srgbClr val="C00000"/>
                </a:solidFill>
              </a:rPr>
              <a:t>WHO IS FRANK SINATRA?</a:t>
            </a:r>
            <a:endParaRPr lang="ru-RU" dirty="0">
              <a:solidFill>
                <a:srgbClr val="C00000"/>
              </a:solidFill>
            </a:endParaRPr>
          </a:p>
        </p:txBody>
      </p:sp>
      <p:sp>
        <p:nvSpPr>
          <p:cNvPr id="3" name="Объект 2"/>
          <p:cNvSpPr>
            <a:spLocks noGrp="1"/>
          </p:cNvSpPr>
          <p:nvPr>
            <p:ph idx="1"/>
          </p:nvPr>
        </p:nvSpPr>
        <p:spPr>
          <a:xfrm>
            <a:off x="1" y="1323337"/>
            <a:ext cx="4828556" cy="4733855"/>
          </a:xfrm>
        </p:spPr>
        <p:txBody>
          <a:bodyPr>
            <a:noAutofit/>
          </a:bodyPr>
          <a:lstStyle/>
          <a:p>
            <a:pPr marL="0" indent="0">
              <a:buNone/>
            </a:pPr>
            <a:r>
              <a:rPr lang="en-US" dirty="0">
                <a:latin typeface="Angsana New" panose="02020603050405020304" pitchFamily="18" charset="-34"/>
                <a:cs typeface="Angsana New" panose="02020603050405020304" pitchFamily="18" charset="-34"/>
              </a:rPr>
              <a:t>Legendary singer Frank (Francis Albert) Sinatra was arguably one of the greatest—and most acclaimed— vocalists in this century; he made 1,414 studio recordings and had at least one song on the music charts every year between 1945 and 1995. He was as much noted for his passionate approach to life as for his music, and his ironclad self-confidence combined with classic good looks, pitched him into the realm of celebrity early in his career. He married high-profile actresses and starred in films himself, and his glamorous lifestyle eventually epitomized the Hollywood of the 1950s and 1960s. </a:t>
            </a:r>
            <a:endParaRPr lang="ru-RU" dirty="0">
              <a:cs typeface="Angsana New" panose="02020603050405020304" pitchFamily="18" charset="-34"/>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28556" y="833015"/>
            <a:ext cx="4315444" cy="5959628"/>
          </a:xfrm>
          <a:prstGeom prst="rect">
            <a:avLst/>
          </a:prstGeom>
        </p:spPr>
      </p:pic>
    </p:spTree>
    <p:extLst>
      <p:ext uri="{BB962C8B-B14F-4D97-AF65-F5344CB8AC3E}">
        <p14:creationId xmlns="" xmlns:p14="http://schemas.microsoft.com/office/powerpoint/2010/main" val="3310077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Объект 2"/>
          <p:cNvSpPr>
            <a:spLocks noGrp="1"/>
          </p:cNvSpPr>
          <p:nvPr>
            <p:ph idx="1"/>
          </p:nvPr>
        </p:nvSpPr>
        <p:spPr>
          <a:xfrm>
            <a:off x="0" y="4497935"/>
            <a:ext cx="9144001" cy="2290575"/>
          </a:xfrm>
        </p:spPr>
        <p:txBody>
          <a:bodyPr>
            <a:normAutofit fontScale="25000" lnSpcReduction="20000"/>
          </a:bodyPr>
          <a:lstStyle/>
          <a:p>
            <a:pPr marL="0" indent="0">
              <a:buNone/>
            </a:pPr>
            <a:r>
              <a:rPr lang="en-US" sz="9600" dirty="0">
                <a:latin typeface="Angsana New" panose="02020603050405020304" pitchFamily="18" charset="-34"/>
                <a:cs typeface="Angsana New" panose="02020603050405020304" pitchFamily="18" charset="-34"/>
              </a:rPr>
              <a:t>Frank Sinatra became an icon due to his romantic ballads, smooth, heartfelt vocal style, timeless material, and abundance of style. His singles “My Way” and “New York, New York” were so popular they transcended music to become a part of a larger, cultural bond, Time magazine’s Jay Cocks wrote, “Not only does his music define the time and temper of the American decades in which it was made, but his singing moves those songs out of time into something indistinct, everlasting. In Sinatra’s music, there is no past tense. You could say he was the greatest, and that’s right. But… there’s nothing you can call him that doesn’t in some way sell him short. Except Sinatra.”</a:t>
            </a:r>
            <a:endParaRPr lang="ru-RU" sz="9600" dirty="0">
              <a:latin typeface="Angsana New" panose="02020603050405020304" pitchFamily="18" charset="-34"/>
              <a:cs typeface="Angsana New" panose="02020603050405020304" pitchFamily="18" charset="-34"/>
            </a:endParaRPr>
          </a:p>
          <a:p>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44000" cy="4497935"/>
          </a:xfrm>
          <a:prstGeom prst="rect">
            <a:avLst/>
          </a:prstGeom>
        </p:spPr>
      </p:pic>
    </p:spTree>
    <p:extLst>
      <p:ext uri="{BB962C8B-B14F-4D97-AF65-F5344CB8AC3E}">
        <p14:creationId xmlns="" xmlns:p14="http://schemas.microsoft.com/office/powerpoint/2010/main" val="1256741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1443835"/>
            <a:ext cx="8246070" cy="458115"/>
          </a:xfrm>
        </p:spPr>
        <p:txBody>
          <a:bodyPr>
            <a:noAutofit/>
          </a:bodyPr>
          <a:lstStyle/>
          <a:p>
            <a:r>
              <a:rPr lang="en-US" sz="8000" dirty="0" smtClean="0"/>
              <a:t>I WON’T DANCE</a:t>
            </a:r>
            <a:endParaRPr lang="ru-RU" sz="8000" dirty="0"/>
          </a:p>
        </p:txBody>
      </p:sp>
      <p:sp>
        <p:nvSpPr>
          <p:cNvPr id="3" name="Объект 2"/>
          <p:cNvSpPr>
            <a:spLocks noGrp="1"/>
          </p:cNvSpPr>
          <p:nvPr>
            <p:ph idx="1"/>
          </p:nvPr>
        </p:nvSpPr>
        <p:spPr>
          <a:xfrm>
            <a:off x="69407" y="2207360"/>
            <a:ext cx="8246070" cy="4428445"/>
          </a:xfrm>
        </p:spPr>
        <p:txBody>
          <a:bodyPr>
            <a:normAutofit/>
          </a:bodyPr>
          <a:lstStyle/>
          <a:p>
            <a:r>
              <a:rPr lang="en-US" sz="5400" dirty="0" smtClean="0"/>
              <a:t>SHORT VIDEO</a:t>
            </a:r>
          </a:p>
          <a:p>
            <a:r>
              <a:rPr lang="en-US" sz="5400" dirty="0" smtClean="0"/>
              <a:t>INFORMATION</a:t>
            </a:r>
          </a:p>
          <a:p>
            <a:r>
              <a:rPr lang="en-US" sz="5400" dirty="0" smtClean="0"/>
              <a:t>LET’S SING</a:t>
            </a:r>
            <a:endParaRPr lang="ru-RU" sz="54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7410" y="2054655"/>
            <a:ext cx="3424750" cy="4581150"/>
          </a:xfrm>
          <a:prstGeom prst="rect">
            <a:avLst/>
          </a:prstGeom>
        </p:spPr>
      </p:pic>
    </p:spTree>
    <p:extLst>
      <p:ext uri="{BB962C8B-B14F-4D97-AF65-F5344CB8AC3E}">
        <p14:creationId xmlns="" xmlns:p14="http://schemas.microsoft.com/office/powerpoint/2010/main" val="458581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ta.whicdn.com/images/45833885/large.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138425"/>
            <a:ext cx="9144000" cy="5719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552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470" y="0"/>
            <a:ext cx="9128530" cy="6846398"/>
          </a:xfrm>
        </p:spPr>
      </p:pic>
    </p:spTree>
    <p:extLst>
      <p:ext uri="{BB962C8B-B14F-4D97-AF65-F5344CB8AC3E}">
        <p14:creationId xmlns="" xmlns:p14="http://schemas.microsoft.com/office/powerpoint/2010/main" val="34798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50" y="0"/>
            <a:ext cx="9154649" cy="6865987"/>
          </a:xfrm>
        </p:spPr>
      </p:pic>
    </p:spTree>
    <p:extLst>
      <p:ext uri="{BB962C8B-B14F-4D97-AF65-F5344CB8AC3E}">
        <p14:creationId xmlns="" xmlns:p14="http://schemas.microsoft.com/office/powerpoint/2010/main" val="3867559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344569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8800" dirty="0"/>
          </a:p>
        </p:txBody>
      </p:sp>
      <p:sp>
        <p:nvSpPr>
          <p:cNvPr id="3" name="Объект 2"/>
          <p:cNvSpPr>
            <a:spLocks noGrp="1"/>
          </p:cNvSpPr>
          <p:nvPr>
            <p:ph idx="1"/>
          </p:nvPr>
        </p:nvSpPr>
        <p:spPr>
          <a:xfrm>
            <a:off x="213624" y="2207360"/>
            <a:ext cx="8704185" cy="4428445"/>
          </a:xfrm>
        </p:spPr>
        <p:txBody>
          <a:bodyPr/>
          <a:lstStyle/>
          <a:p>
            <a:r>
              <a:rPr lang="en-US" sz="4400" dirty="0" smtClean="0"/>
              <a:t>Having spent a great and bright day at KSMU, we can say that our medicine is in good hands</a:t>
            </a:r>
          </a:p>
          <a:p>
            <a:r>
              <a:rPr lang="en-US" sz="4400" dirty="0" smtClean="0">
                <a:solidFill>
                  <a:srgbClr val="FF0000"/>
                </a:solidFill>
              </a:rPr>
              <a:t>Thank you for watching</a:t>
            </a:r>
          </a:p>
          <a:p>
            <a:pPr algn="ctr"/>
            <a:r>
              <a:rPr lang="en-US" sz="4400" dirty="0" smtClean="0">
                <a:solidFill>
                  <a:srgbClr val="2D1DFF"/>
                </a:solidFill>
              </a:rPr>
              <a:t>Joins us tomorrow</a:t>
            </a:r>
          </a:p>
          <a:p>
            <a:endParaRPr lang="en-US" dirty="0"/>
          </a:p>
        </p:txBody>
      </p:sp>
    </p:spTree>
    <p:extLst>
      <p:ext uri="{BB962C8B-B14F-4D97-AF65-F5344CB8AC3E}">
        <p14:creationId xmlns="" xmlns:p14="http://schemas.microsoft.com/office/powerpoint/2010/main" val="246118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080" y="1443835"/>
            <a:ext cx="8246070" cy="458115"/>
          </a:xfrm>
        </p:spPr>
        <p:txBody>
          <a:bodyPr>
            <a:noAutofit/>
          </a:bodyPr>
          <a:lstStyle/>
          <a:p>
            <a:pPr algn="ctr"/>
            <a:r>
              <a:rPr lang="en-US" b="1" dirty="0" smtClean="0">
                <a:solidFill>
                  <a:srgbClr val="157FFF"/>
                </a:solidFill>
                <a:latin typeface="Algerian" pitchFamily="82" charset="0"/>
              </a:rPr>
              <a:t>Today you will see</a:t>
            </a:r>
            <a:r>
              <a:rPr lang="ru-RU" b="1" dirty="0" smtClean="0">
                <a:solidFill>
                  <a:srgbClr val="157FFF"/>
                </a:solidFill>
                <a:latin typeface="Algerian" pitchFamily="82" charset="0"/>
              </a:rPr>
              <a:t>…</a:t>
            </a:r>
            <a:endParaRPr lang="ru-RU" b="1" dirty="0">
              <a:solidFill>
                <a:srgbClr val="157FFF"/>
              </a:solidFill>
            </a:endParaRPr>
          </a:p>
        </p:txBody>
      </p:sp>
      <p:sp>
        <p:nvSpPr>
          <p:cNvPr id="3" name="Объект 2"/>
          <p:cNvSpPr>
            <a:spLocks noGrp="1"/>
          </p:cNvSpPr>
          <p:nvPr>
            <p:ph idx="1"/>
          </p:nvPr>
        </p:nvSpPr>
        <p:spPr>
          <a:xfrm>
            <a:off x="143555" y="2360065"/>
            <a:ext cx="9000445" cy="3817625"/>
          </a:xfrm>
        </p:spPr>
        <p:txBody>
          <a:bodyPr>
            <a:noAutofit/>
          </a:bodyPr>
          <a:lstStyle/>
          <a:p>
            <a:r>
              <a:rPr lang="en-US" sz="3600" dirty="0" smtClean="0">
                <a:solidFill>
                  <a:srgbClr val="FF0000"/>
                </a:solidFill>
                <a:latin typeface="Algerian" pitchFamily="82" charset="0"/>
              </a:rPr>
              <a:t>Heated debates upon the medical topic</a:t>
            </a:r>
          </a:p>
          <a:p>
            <a:r>
              <a:rPr lang="en-US" sz="3600" dirty="0" smtClean="0">
                <a:solidFill>
                  <a:srgbClr val="157FFF"/>
                </a:solidFill>
                <a:latin typeface="Algerian" pitchFamily="82" charset="0"/>
              </a:rPr>
              <a:t>Advertisement</a:t>
            </a:r>
          </a:p>
          <a:p>
            <a:r>
              <a:rPr lang="en-US" sz="3600" dirty="0" smtClean="0">
                <a:solidFill>
                  <a:srgbClr val="00B0F0"/>
                </a:solidFill>
                <a:latin typeface="Algerian" pitchFamily="82" charset="0"/>
              </a:rPr>
              <a:t>Study at KSMU</a:t>
            </a:r>
          </a:p>
          <a:p>
            <a:r>
              <a:rPr lang="en-US" sz="3600" dirty="0" smtClean="0">
                <a:solidFill>
                  <a:srgbClr val="FF0000"/>
                </a:solidFill>
                <a:latin typeface="Algerian" pitchFamily="82" charset="0"/>
              </a:rPr>
              <a:t>Breaking news – report about CBL</a:t>
            </a:r>
          </a:p>
          <a:p>
            <a:r>
              <a:rPr lang="en-US" sz="3600" dirty="0" smtClean="0">
                <a:solidFill>
                  <a:srgbClr val="00B050"/>
                </a:solidFill>
                <a:latin typeface="Algerian" pitchFamily="82" charset="0"/>
              </a:rPr>
              <a:t>Social life of KSMU students</a:t>
            </a:r>
          </a:p>
          <a:p>
            <a:endParaRPr lang="en-US" sz="3600" b="1" dirty="0" smtClean="0">
              <a:latin typeface="Franklin Gothic Demi" panose="020B0703020102020204" pitchFamily="34" charset="0"/>
            </a:endParaRPr>
          </a:p>
          <a:p>
            <a:endParaRPr lang="en-US" sz="3600" b="1" dirty="0" smtClean="0">
              <a:latin typeface="Franklin Gothic Demi" panose="020B0703020102020204" pitchFamily="34" charset="0"/>
            </a:endParaRPr>
          </a:p>
        </p:txBody>
      </p:sp>
    </p:spTree>
    <p:extLst>
      <p:ext uri="{BB962C8B-B14F-4D97-AF65-F5344CB8AC3E}">
        <p14:creationId xmlns="" xmlns:p14="http://schemas.microsoft.com/office/powerpoint/2010/main" val="795281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429000"/>
            <a:ext cx="8382305" cy="532180"/>
          </a:xfrm>
        </p:spPr>
        <p:txBody>
          <a:bodyPr>
            <a:noAutofit/>
          </a:bodyPr>
          <a:lstStyle/>
          <a:p>
            <a:pPr algn="ctr"/>
            <a:r>
              <a:rPr lang="en-US" sz="11500" u="sng" dirty="0" smtClean="0">
                <a:latin typeface="Calibri" panose="020F0502020204030204" pitchFamily="34" charset="0"/>
              </a:rPr>
              <a:t>YOURS </a:t>
            </a:r>
            <a:r>
              <a:rPr lang="en-US" sz="11500" u="sng" dirty="0">
                <a:solidFill>
                  <a:srgbClr val="FF0000"/>
                </a:solidFill>
                <a:latin typeface="Calibri" panose="020F0502020204030204" pitchFamily="34" charset="0"/>
              </a:rPr>
              <a:t>ENGLISH FOR MEDDIES</a:t>
            </a:r>
            <a:endParaRPr lang="ru-RU" sz="11500" u="sng" dirty="0">
              <a:solidFill>
                <a:srgbClr val="FF0000"/>
              </a:solidFill>
              <a:latin typeface="Calibri" panose="020F0502020204030204" pitchFamily="34" charset="0"/>
            </a:endParaRPr>
          </a:p>
        </p:txBody>
      </p:sp>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6600" b="1" dirty="0" smtClean="0">
                <a:solidFill>
                  <a:srgbClr val="FF9E1D"/>
                </a:solidFill>
                <a:latin typeface="Algerian" pitchFamily="82" charset="0"/>
                <a:cs typeface="Aharoni" panose="02010803020104030203" pitchFamily="2" charset="-79"/>
              </a:rPr>
              <a:t/>
            </a:r>
            <a:br>
              <a:rPr lang="en-US" sz="6600" b="1" dirty="0" smtClean="0">
                <a:solidFill>
                  <a:srgbClr val="FF9E1D"/>
                </a:solidFill>
                <a:latin typeface="Algerian" pitchFamily="82" charset="0"/>
                <a:cs typeface="Aharoni" panose="02010803020104030203" pitchFamily="2" charset="-79"/>
              </a:rPr>
            </a:br>
            <a:r>
              <a:rPr lang="en-US" sz="6600" b="1" dirty="0" smtClean="0">
                <a:solidFill>
                  <a:srgbClr val="FF9E1D"/>
                </a:solidFill>
                <a:latin typeface="Algerian" pitchFamily="82" charset="0"/>
                <a:cs typeface="Aharoni" panose="02010803020104030203" pitchFamily="2" charset="-79"/>
              </a:rPr>
              <a:t>HEATED DEBATES</a:t>
            </a:r>
            <a:endParaRPr lang="ru-RU" sz="4800" b="1" dirty="0">
              <a:solidFill>
                <a:srgbClr val="FF9E1D"/>
              </a:solidFill>
              <a:cs typeface="Aharoni" panose="02010803020104030203" pitchFamily="2" charset="-79"/>
            </a:endParaRPr>
          </a:p>
        </p:txBody>
      </p:sp>
      <p:sp>
        <p:nvSpPr>
          <p:cNvPr id="3" name="Объект 2"/>
          <p:cNvSpPr>
            <a:spLocks noGrp="1"/>
          </p:cNvSpPr>
          <p:nvPr>
            <p:ph idx="1"/>
          </p:nvPr>
        </p:nvSpPr>
        <p:spPr>
          <a:xfrm>
            <a:off x="601670" y="1901950"/>
            <a:ext cx="7177135" cy="3664919"/>
          </a:xfrm>
        </p:spPr>
        <p:txBody>
          <a:bodyPr>
            <a:noAutofit/>
          </a:bodyPr>
          <a:lstStyle/>
          <a:p>
            <a:pPr algn="ctr"/>
            <a:endParaRPr lang="en-US" sz="4000" dirty="0" smtClean="0">
              <a:solidFill>
                <a:srgbClr val="2D1DFF"/>
              </a:solidFill>
              <a:latin typeface="Algerian" pitchFamily="82" charset="0"/>
            </a:endParaRPr>
          </a:p>
          <a:p>
            <a:pPr algn="ctr"/>
            <a:r>
              <a:rPr lang="en-US" sz="4000" dirty="0" smtClean="0">
                <a:solidFill>
                  <a:srgbClr val="2D1DFF"/>
                </a:solidFill>
                <a:latin typeface="Algerian" pitchFamily="82" charset="0"/>
              </a:rPr>
              <a:t>WE WILL UNDERSTAND</a:t>
            </a:r>
          </a:p>
          <a:p>
            <a:pPr algn="ctr">
              <a:buNone/>
            </a:pPr>
            <a:r>
              <a:rPr lang="ru-RU" sz="4000" dirty="0" smtClean="0">
                <a:solidFill>
                  <a:srgbClr val="2D1DFF"/>
                </a:solidFill>
              </a:rPr>
              <a:t>   </a:t>
            </a:r>
            <a:r>
              <a:rPr lang="en-US" sz="4000" dirty="0" smtClean="0">
                <a:solidFill>
                  <a:srgbClr val="2D1DFF"/>
                </a:solidFill>
                <a:latin typeface="Algerian" pitchFamily="82" charset="0"/>
              </a:rPr>
              <a:t>WHAT THE DEBATES MEAN;</a:t>
            </a:r>
          </a:p>
          <a:p>
            <a:pPr algn="ctr"/>
            <a:r>
              <a:rPr lang="en-US" sz="4000" dirty="0" smtClean="0">
                <a:solidFill>
                  <a:srgbClr val="FF0000"/>
                </a:solidFill>
                <a:latin typeface="Algerian" pitchFamily="82" charset="0"/>
              </a:rPr>
              <a:t>TRY ONE’S HAND IN IT;</a:t>
            </a:r>
          </a:p>
          <a:p>
            <a:pPr algn="ctr"/>
            <a:r>
              <a:rPr lang="en-US" sz="4000" dirty="0" smtClean="0">
                <a:solidFill>
                  <a:srgbClr val="00B050"/>
                </a:solidFill>
                <a:latin typeface="Algerian" pitchFamily="82" charset="0"/>
              </a:rPr>
              <a:t>MAKE A CONCLUSION</a:t>
            </a:r>
          </a:p>
        </p:txBody>
      </p:sp>
    </p:spTree>
    <p:extLst>
      <p:ext uri="{BB962C8B-B14F-4D97-AF65-F5344CB8AC3E}">
        <p14:creationId xmlns="" xmlns:p14="http://schemas.microsoft.com/office/powerpoint/2010/main" val="319096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3555" y="2207361"/>
            <a:ext cx="8856890" cy="4650640"/>
          </a:xfrm>
          <a:prstGeom prst="rect">
            <a:avLst/>
          </a:prstGeom>
        </p:spPr>
      </p:pic>
      <p:sp>
        <p:nvSpPr>
          <p:cNvPr id="2" name="Заголовок 1"/>
          <p:cNvSpPr>
            <a:spLocks noGrp="1"/>
          </p:cNvSpPr>
          <p:nvPr>
            <p:ph type="title"/>
          </p:nvPr>
        </p:nvSpPr>
        <p:spPr>
          <a:xfrm>
            <a:off x="136566" y="1145287"/>
            <a:ext cx="8246070" cy="458115"/>
          </a:xfrm>
        </p:spPr>
        <p:txBody>
          <a:bodyPr>
            <a:normAutofit fontScale="90000"/>
          </a:bodyPr>
          <a:lstStyle/>
          <a:p>
            <a:r>
              <a:rPr lang="en-US" dirty="0" smtClean="0">
                <a:solidFill>
                  <a:srgbClr val="FF0000"/>
                </a:solidFill>
                <a:latin typeface="Algerian" pitchFamily="82" charset="0"/>
              </a:rPr>
              <a:t>ADVERTISEMENT</a:t>
            </a:r>
            <a:endParaRPr lang="ru-RU" dirty="0">
              <a:solidFill>
                <a:srgbClr val="FF0000"/>
              </a:solidFill>
            </a:endParaRPr>
          </a:p>
        </p:txBody>
      </p:sp>
      <p:sp>
        <p:nvSpPr>
          <p:cNvPr id="3" name="Объект 2"/>
          <p:cNvSpPr>
            <a:spLocks noGrp="1"/>
          </p:cNvSpPr>
          <p:nvPr>
            <p:ph idx="1"/>
          </p:nvPr>
        </p:nvSpPr>
        <p:spPr>
          <a:xfrm>
            <a:off x="188157" y="1392903"/>
            <a:ext cx="8812287" cy="4428445"/>
          </a:xfrm>
        </p:spPr>
        <p:txBody>
          <a:bodyPr/>
          <a:lstStyle/>
          <a:p>
            <a:endParaRPr lang="en-US" dirty="0" smtClean="0">
              <a:solidFill>
                <a:srgbClr val="2D1DFF"/>
              </a:solidFill>
            </a:endParaRPr>
          </a:p>
          <a:p>
            <a:endParaRPr lang="en-US" dirty="0" smtClean="0">
              <a:solidFill>
                <a:srgbClr val="2D1DFF"/>
              </a:solidFill>
            </a:endParaRPr>
          </a:p>
          <a:p>
            <a:r>
              <a:rPr lang="en-US" dirty="0" smtClean="0">
                <a:solidFill>
                  <a:srgbClr val="2D1DFF"/>
                </a:solidFill>
              </a:rPr>
              <a:t>WE WILL UNDERSTAND HOW THE </a:t>
            </a:r>
            <a:r>
              <a:rPr lang="en-US" dirty="0" smtClean="0">
                <a:solidFill>
                  <a:srgbClr val="FF0000"/>
                </a:solidFill>
              </a:rPr>
              <a:t>MEDICAL IINOVATIONS </a:t>
            </a:r>
            <a:r>
              <a:rPr lang="en-US" dirty="0" smtClean="0">
                <a:solidFill>
                  <a:srgbClr val="2D1DFF"/>
                </a:solidFill>
              </a:rPr>
              <a:t>ARE BEING USED NOWADAYS;</a:t>
            </a:r>
          </a:p>
          <a:p>
            <a:r>
              <a:rPr lang="en-US" dirty="0" smtClean="0">
                <a:solidFill>
                  <a:srgbClr val="2D1DFF"/>
                </a:solidFill>
              </a:rPr>
              <a:t>WE WILL </a:t>
            </a:r>
            <a:r>
              <a:rPr lang="en-US" dirty="0" smtClean="0">
                <a:solidFill>
                  <a:srgbClr val="FF0000"/>
                </a:solidFill>
              </a:rPr>
              <a:t>CHILLAX</a:t>
            </a:r>
            <a:r>
              <a:rPr lang="en-US" dirty="0" smtClean="0">
                <a:solidFill>
                  <a:srgbClr val="2D1DFF"/>
                </a:solidFill>
              </a:rPr>
              <a:t> A LITTLE</a:t>
            </a:r>
            <a:endParaRPr lang="ru-RU" dirty="0">
              <a:solidFill>
                <a:srgbClr val="2D1DFF"/>
              </a:solidFill>
            </a:endParaRPr>
          </a:p>
        </p:txBody>
      </p:sp>
    </p:spTree>
    <p:extLst>
      <p:ext uri="{BB962C8B-B14F-4D97-AF65-F5344CB8AC3E}">
        <p14:creationId xmlns="" xmlns:p14="http://schemas.microsoft.com/office/powerpoint/2010/main" val="307070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285860"/>
            <a:ext cx="8246070" cy="458115"/>
          </a:xfrm>
        </p:spPr>
        <p:txBody>
          <a:bodyPr>
            <a:normAutofit fontScale="90000"/>
          </a:bodyPr>
          <a:lstStyle/>
          <a:p>
            <a:r>
              <a:rPr lang="en-US" dirty="0" smtClean="0">
                <a:solidFill>
                  <a:srgbClr val="FF0000"/>
                </a:solidFill>
              </a:rPr>
              <a:t>Our thorough report from KSMU: how do the students study there?</a:t>
            </a:r>
            <a:endParaRPr lang="ru-RU" dirty="0">
              <a:solidFill>
                <a:srgbClr val="FF0000"/>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69837" y="1901950"/>
            <a:ext cx="5474163" cy="381000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225394"/>
            <a:ext cx="4877410" cy="3251606"/>
          </a:xfrm>
          <a:prstGeom prst="rect">
            <a:avLst/>
          </a:prstGeom>
        </p:spPr>
      </p:pic>
    </p:spTree>
    <p:extLst>
      <p:ext uri="{BB962C8B-B14F-4D97-AF65-F5344CB8AC3E}">
        <p14:creationId xmlns="" xmlns:p14="http://schemas.microsoft.com/office/powerpoint/2010/main" val="1923315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rgbClr val="157FFF"/>
                </a:solidFill>
                <a:latin typeface="Algerian" pitchFamily="82" charset="0"/>
              </a:rPr>
              <a:t>Working hard-doing our best</a:t>
            </a:r>
            <a:endParaRPr lang="ru-RU" dirty="0">
              <a:solidFill>
                <a:srgbClr val="157FFF"/>
              </a:solidFill>
            </a:endParaRPr>
          </a:p>
        </p:txBody>
      </p:sp>
      <p:sp>
        <p:nvSpPr>
          <p:cNvPr id="3" name="Объект 2"/>
          <p:cNvSpPr>
            <a:spLocks noGrp="1"/>
          </p:cNvSpPr>
          <p:nvPr>
            <p:ph idx="1"/>
          </p:nvPr>
        </p:nvSpPr>
        <p:spPr/>
        <p:txBody>
          <a:bodyPr>
            <a:normAutofit/>
          </a:bodyPr>
          <a:lstStyle/>
          <a:p>
            <a:pPr algn="ctr"/>
            <a:r>
              <a:rPr lang="en-US" dirty="0" smtClean="0">
                <a:solidFill>
                  <a:srgbClr val="7030A0"/>
                </a:solidFill>
                <a:latin typeface="Algerian" pitchFamily="82" charset="0"/>
              </a:rPr>
              <a:t>Preparation for the final exam</a:t>
            </a:r>
          </a:p>
          <a:p>
            <a:pPr algn="ctr"/>
            <a:r>
              <a:rPr lang="en-US" dirty="0" smtClean="0">
                <a:solidFill>
                  <a:srgbClr val="FF0000"/>
                </a:solidFill>
                <a:latin typeface="Algerian" pitchFamily="82" charset="0"/>
              </a:rPr>
              <a:t>vocabulary: </a:t>
            </a:r>
            <a:r>
              <a:rPr lang="en-US" dirty="0" smtClean="0">
                <a:solidFill>
                  <a:srgbClr val="00B050"/>
                </a:solidFill>
                <a:latin typeface="Algerian" pitchFamily="82" charset="0"/>
              </a:rPr>
              <a:t>Kazakhstan and the UK</a:t>
            </a:r>
          </a:p>
          <a:p>
            <a:pPr algn="ctr"/>
            <a:r>
              <a:rPr lang="en-US" dirty="0" smtClean="0">
                <a:solidFill>
                  <a:srgbClr val="FF0000"/>
                </a:solidFill>
                <a:latin typeface="Algerian" pitchFamily="82" charset="0"/>
              </a:rPr>
              <a:t>Grammar: </a:t>
            </a:r>
            <a:r>
              <a:rPr lang="en-US" dirty="0" smtClean="0">
                <a:solidFill>
                  <a:srgbClr val="00B050"/>
                </a:solidFill>
                <a:latin typeface="Algerian" pitchFamily="82" charset="0"/>
              </a:rPr>
              <a:t>articles</a:t>
            </a:r>
            <a:endParaRPr lang="en-US" dirty="0" smtClean="0">
              <a:solidFill>
                <a:srgbClr val="00B050"/>
              </a:solidFill>
              <a:latin typeface="Algerian" pitchFamily="82" charset="0"/>
            </a:endParaRPr>
          </a:p>
          <a:p>
            <a:pPr algn="ctr"/>
            <a:endParaRPr lang="en-US" dirty="0" smtClean="0">
              <a:solidFill>
                <a:srgbClr val="00B050"/>
              </a:solidFill>
              <a:latin typeface="Algerian" pitchFamily="82" charset="0"/>
            </a:endParaRPr>
          </a:p>
          <a:p>
            <a:pPr algn="ctr"/>
            <a:r>
              <a:rPr lang="en-US" u="sng" dirty="0" smtClean="0">
                <a:solidFill>
                  <a:srgbClr val="00B050"/>
                </a:solidFill>
                <a:latin typeface="Algerian" pitchFamily="82" charset="0"/>
              </a:rPr>
              <a:t>Answering the questions: </a:t>
            </a:r>
          </a:p>
          <a:p>
            <a:pPr algn="ctr">
              <a:buNone/>
            </a:pPr>
            <a:r>
              <a:rPr lang="en-US" sz="2400" dirty="0" smtClean="0">
                <a:solidFill>
                  <a:srgbClr val="FF0000"/>
                </a:solidFill>
                <a:latin typeface="Algerian" pitchFamily="82" charset="0"/>
              </a:rPr>
              <a:t>what do you know about </a:t>
            </a:r>
            <a:r>
              <a:rPr lang="en-US" sz="2400" dirty="0" err="1" smtClean="0">
                <a:solidFill>
                  <a:srgbClr val="FF0000"/>
                </a:solidFill>
                <a:latin typeface="Algerian" pitchFamily="82" charset="0"/>
              </a:rPr>
              <a:t>kazakhstan</a:t>
            </a:r>
            <a:r>
              <a:rPr lang="en-US" sz="2400" dirty="0" smtClean="0">
                <a:solidFill>
                  <a:srgbClr val="FF0000"/>
                </a:solidFill>
                <a:latin typeface="Algerian" pitchFamily="82" charset="0"/>
              </a:rPr>
              <a:t>?</a:t>
            </a:r>
          </a:p>
          <a:p>
            <a:pPr algn="ctr">
              <a:buNone/>
            </a:pPr>
            <a:r>
              <a:rPr lang="en-US" sz="2400" dirty="0" smtClean="0">
                <a:solidFill>
                  <a:srgbClr val="2D1DFF"/>
                </a:solidFill>
                <a:latin typeface="Algerian" pitchFamily="82" charset="0"/>
              </a:rPr>
              <a:t>About the united kingdom of great Britain and northern Ireland?</a:t>
            </a:r>
            <a:endParaRPr lang="ru-RU" sz="2400" dirty="0">
              <a:solidFill>
                <a:srgbClr val="2D1DFF"/>
              </a:solidFill>
            </a:endParaRPr>
          </a:p>
        </p:txBody>
      </p:sp>
    </p:spTree>
    <p:extLst>
      <p:ext uri="{BB962C8B-B14F-4D97-AF65-F5344CB8AC3E}">
        <p14:creationId xmlns="" xmlns:p14="http://schemas.microsoft.com/office/powerpoint/2010/main" val="39692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Try to refresh the knowledge in your mind:</a:t>
            </a:r>
            <a:endParaRPr lang="ru-RU" dirty="0"/>
          </a:p>
        </p:txBody>
      </p:sp>
      <p:sp>
        <p:nvSpPr>
          <p:cNvPr id="3" name="Содержимое 2"/>
          <p:cNvSpPr>
            <a:spLocks noGrp="1"/>
          </p:cNvSpPr>
          <p:nvPr>
            <p:ph idx="1"/>
          </p:nvPr>
        </p:nvSpPr>
        <p:spPr/>
        <p:txBody>
          <a:bodyPr/>
          <a:lstStyle/>
          <a:p>
            <a:r>
              <a:rPr lang="en-US" dirty="0" smtClean="0"/>
              <a:t>Give the characteristic features of Kazakhstan</a:t>
            </a:r>
          </a:p>
          <a:p>
            <a:r>
              <a:rPr lang="en-US" dirty="0" smtClean="0"/>
              <a:t>Name it’s total area</a:t>
            </a:r>
          </a:p>
          <a:p>
            <a:r>
              <a:rPr lang="en-US" dirty="0" smtClean="0"/>
              <a:t>What countries does Kazakhstan border with?</a:t>
            </a:r>
          </a:p>
          <a:p>
            <a:r>
              <a:rPr lang="en-US" dirty="0" smtClean="0"/>
              <a:t>Describe the landscape of your motherland</a:t>
            </a:r>
          </a:p>
          <a:p>
            <a:r>
              <a:rPr lang="en-US" dirty="0" smtClean="0"/>
              <a:t>Name its form of government</a:t>
            </a:r>
          </a:p>
          <a:p>
            <a:r>
              <a:rPr lang="en-US" dirty="0" smtClean="0"/>
              <a:t>Describe the highest representative body of the state</a:t>
            </a:r>
          </a:p>
          <a:p>
            <a:r>
              <a:rPr lang="en-US" dirty="0" smtClean="0"/>
              <a:t>Speak about the capital of Kazakhstan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Answering the questions –listening to music</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714348" y="1285861"/>
            <a:ext cx="7358114" cy="504509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494</Words>
  <Application>Microsoft Office PowerPoint</Application>
  <PresentationFormat>Экран (4:3)</PresentationFormat>
  <Paragraphs>56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                           English                                 for                                                                        meddies</vt:lpstr>
      <vt:lpstr>Today you will see…</vt:lpstr>
      <vt:lpstr> HEATED DEBATES</vt:lpstr>
      <vt:lpstr>ADVERTISEMENT</vt:lpstr>
      <vt:lpstr>Our thorough report from KSMU: how do the students study there?</vt:lpstr>
      <vt:lpstr>Working hard-doing our best</vt:lpstr>
      <vt:lpstr>Try to refresh the knowledge in your mind:</vt:lpstr>
      <vt:lpstr>Answering the questions –listening to music</vt:lpstr>
      <vt:lpstr>Слайд 9</vt:lpstr>
      <vt:lpstr>Breaking news</vt:lpstr>
      <vt:lpstr>Social life in KSMU</vt:lpstr>
      <vt:lpstr>WHO IS FRANK SINATRA?</vt:lpstr>
      <vt:lpstr>Слайд 13</vt:lpstr>
      <vt:lpstr>I WON’T DANCE</vt:lpstr>
      <vt:lpstr>Слайд 15</vt:lpstr>
      <vt:lpstr>Слайд 16</vt:lpstr>
      <vt:lpstr>Слайд 17</vt:lpstr>
      <vt:lpstr>Слайд 18</vt:lpstr>
      <vt:lpstr>Слайд 19</vt:lpstr>
      <vt:lpstr>YOURS ENGLISH FOR MEDDIES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Tatyana</cp:lastModifiedBy>
  <cp:revision>67</cp:revision>
  <dcterms:created xsi:type="dcterms:W3CDTF">2013-08-21T19:17:07Z</dcterms:created>
  <dcterms:modified xsi:type="dcterms:W3CDTF">2015-12-01T08:25:20Z</dcterms:modified>
</cp:coreProperties>
</file>